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5"/>
  </p:notesMasterIdLst>
  <p:handoutMasterIdLst>
    <p:handoutMasterId r:id="rId36"/>
  </p:handoutMasterIdLst>
  <p:sldIdLst>
    <p:sldId id="256" r:id="rId10"/>
    <p:sldId id="260" r:id="rId11"/>
    <p:sldId id="269" r:id="rId12"/>
    <p:sldId id="262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78" r:id="rId21"/>
    <p:sldId id="280" r:id="rId22"/>
    <p:sldId id="279" r:id="rId23"/>
    <p:sldId id="284" r:id="rId24"/>
    <p:sldId id="285" r:id="rId25"/>
    <p:sldId id="283" r:id="rId26"/>
    <p:sldId id="288" r:id="rId27"/>
    <p:sldId id="286" r:id="rId28"/>
    <p:sldId id="289" r:id="rId29"/>
    <p:sldId id="290" r:id="rId30"/>
    <p:sldId id="291" r:id="rId31"/>
    <p:sldId id="292" r:id="rId32"/>
    <p:sldId id="287" r:id="rId33"/>
    <p:sldId id="293" r:id="rId34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3" autoAdjust="0"/>
    <p:restoredTop sz="94444"/>
  </p:normalViewPr>
  <p:slideViewPr>
    <p:cSldViewPr snapToObjects="1">
      <p:cViewPr varScale="1">
        <p:scale>
          <a:sx n="108" d="100"/>
          <a:sy n="108" d="100"/>
        </p:scale>
        <p:origin x="1056" y="192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25.10.19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25.10.19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Andisheh</a:t>
            </a:r>
            <a:r>
              <a:rPr lang="en-GB" dirty="0"/>
              <a:t> </a:t>
            </a:r>
            <a:r>
              <a:rPr lang="en-GB" dirty="0" err="1"/>
              <a:t>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emf"/><Relationship Id="rId1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theme" Target="../theme/theme5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theme" Target="../theme/theme6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theme" Target="../theme/theme7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2.xml"/><Relationship Id="rId10" Type="http://schemas.openxmlformats.org/officeDocument/2006/relationships/theme" Target="../theme/theme8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theme" Target="../theme/theme9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 err="1"/>
              <a:t>Andisheh</a:t>
            </a:r>
            <a:r>
              <a:rPr lang="en-GB" dirty="0"/>
              <a:t> </a:t>
            </a:r>
            <a:r>
              <a:rPr lang="en-GB" dirty="0" err="1"/>
              <a:t>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30074" y="6268326"/>
            <a:ext cx="2528266" cy="5320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11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67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png"/><Relationship Id="rId18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3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Andisheh</a:t>
            </a:r>
            <a:r>
              <a:rPr lang="en-GB" dirty="0"/>
              <a:t> </a:t>
            </a:r>
            <a:r>
              <a:rPr lang="en-GB" dirty="0" smtClean="0"/>
              <a:t>Amrollahi</a:t>
            </a:r>
            <a:r>
              <a:rPr lang="en-GB" baseline="30000" dirty="0" smtClean="0"/>
              <a:t>1</a:t>
            </a:r>
            <a:r>
              <a:rPr lang="en-GB" dirty="0" smtClean="0"/>
              <a:t>, </a:t>
            </a:r>
            <a:r>
              <a:rPr lang="en-GB" dirty="0"/>
              <a:t>Amir Zandieh</a:t>
            </a:r>
            <a:r>
              <a:rPr lang="en-GB" baseline="30000" dirty="0"/>
              <a:t>2 </a:t>
            </a:r>
            <a:r>
              <a:rPr lang="en-GB" baseline="30000" dirty="0" smtClean="0"/>
              <a:t>, </a:t>
            </a:r>
            <a:r>
              <a:rPr lang="en-GB" dirty="0" smtClean="0"/>
              <a:t>Andreas </a:t>
            </a:r>
            <a:r>
              <a:rPr lang="en-GB" dirty="0"/>
              <a:t>Krause</a:t>
            </a:r>
            <a:r>
              <a:rPr lang="en-GB" baseline="30000" dirty="0"/>
              <a:t>1</a:t>
            </a:r>
            <a:r>
              <a:rPr lang="en-GB" dirty="0" smtClean="0"/>
              <a:t>, </a:t>
            </a:r>
            <a:r>
              <a:rPr lang="en-GB" dirty="0"/>
              <a:t>and Mikhail Kapralov</a:t>
            </a:r>
            <a:r>
              <a:rPr lang="en-GB" baseline="30000" dirty="0"/>
              <a:t>2</a:t>
            </a:r>
            <a:endParaRPr lang="en-GB" dirty="0"/>
          </a:p>
          <a:p>
            <a:endParaRPr lang="en-GB" dirty="0"/>
          </a:p>
          <a:p>
            <a:r>
              <a:rPr lang="en-GB" sz="1100" baseline="30000" dirty="0"/>
              <a:t>1</a:t>
            </a:r>
            <a:r>
              <a:rPr lang="en-GB" sz="1100" dirty="0"/>
              <a:t>: ETH Zurich</a:t>
            </a:r>
          </a:p>
          <a:p>
            <a:r>
              <a:rPr lang="en-GB" sz="1100" baseline="30000" dirty="0"/>
              <a:t>2</a:t>
            </a:r>
            <a:r>
              <a:rPr lang="en-GB" sz="1100" dirty="0"/>
              <a:t>: EPFL</a:t>
            </a:r>
            <a:endParaRPr lang="en-GB" sz="1100" baseline="30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Andisheh</a:t>
            </a:r>
            <a:r>
              <a:rPr lang="en-GB" dirty="0"/>
              <a:t> </a:t>
            </a:r>
            <a:r>
              <a:rPr lang="en-GB" dirty="0" err="1"/>
              <a:t>Amrollahi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Efficiently Learning Fourier-Sparse Set Functions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84C640F0-D99F-2043-83A5-9DD077B09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Cut 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0" dirty="0"/>
                  <a:t>	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=(0,…, 1, …,1, …, 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C640F0-D99F-2043-83A5-9DD077B09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D77C26-DC69-7943-BB9F-D3147A60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A3893-BD44-1B48-9FF0-9709A2E5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Andisheh</a:t>
            </a:r>
            <a:r>
              <a:rPr lang="en-GB" dirty="0"/>
              <a:t> </a:t>
            </a:r>
            <a:r>
              <a:rPr lang="en-GB" dirty="0" err="1"/>
              <a:t>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1BB280B-D1A7-274B-B244-3E5E6660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F25242FA-7C86-4D4D-93F7-39949217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Cut functions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CF67837-491E-894F-BC6C-B842D8213A49}"/>
              </a:ext>
            </a:extLst>
          </p:cNvPr>
          <p:cNvSpPr/>
          <p:nvPr/>
        </p:nvSpPr>
        <p:spPr>
          <a:xfrm>
            <a:off x="7515955" y="2558449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6962D40-B402-B240-B4DC-3FF1625830DA}"/>
              </a:ext>
            </a:extLst>
          </p:cNvPr>
          <p:cNvSpPr/>
          <p:nvPr/>
        </p:nvSpPr>
        <p:spPr>
          <a:xfrm>
            <a:off x="7162801" y="1133077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DD210F46-87A1-A348-B2C6-0CA131550E8B}"/>
              </a:ext>
            </a:extLst>
          </p:cNvPr>
          <p:cNvSpPr/>
          <p:nvPr/>
        </p:nvSpPr>
        <p:spPr>
          <a:xfrm>
            <a:off x="6545351" y="2201937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BA2711A7-E150-A449-AC20-BD890CEA75EA}"/>
              </a:ext>
            </a:extLst>
          </p:cNvPr>
          <p:cNvSpPr/>
          <p:nvPr/>
        </p:nvSpPr>
        <p:spPr>
          <a:xfrm>
            <a:off x="8111329" y="2094425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ADF4573D-23DC-FE47-AEBB-AF49D2BCD2F7}"/>
              </a:ext>
            </a:extLst>
          </p:cNvPr>
          <p:cNvSpPr/>
          <p:nvPr/>
        </p:nvSpPr>
        <p:spPr>
          <a:xfrm>
            <a:off x="6413022" y="1097498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86AFB-5930-9849-9594-299BAC8D87F9}"/>
              </a:ext>
            </a:extLst>
          </p:cNvPr>
          <p:cNvSpPr/>
          <p:nvPr/>
        </p:nvSpPr>
        <p:spPr>
          <a:xfrm>
            <a:off x="7912580" y="872114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="" xmlns:a16="http://schemas.microsoft.com/office/drawing/2014/main" id="{7687FD0F-C299-F048-80BB-7447D2A0F646}"/>
                  </a:ext>
                </a:extLst>
              </p:cNvPr>
              <p:cNvSpPr/>
              <p:nvPr/>
            </p:nvSpPr>
            <p:spPr>
              <a:xfrm>
                <a:off x="6677680" y="1497624"/>
                <a:ext cx="264658" cy="26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687FD0F-C299-F048-80BB-7447D2A0F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680" y="1497624"/>
                <a:ext cx="264658" cy="260963"/>
              </a:xfrm>
              <a:prstGeom prst="ellipse">
                <a:avLst/>
              </a:prstGeom>
              <a:blipFill>
                <a:blip r:embed="rId3"/>
                <a:stretch>
                  <a:fillRect l="-27273" t="-4762" b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="" xmlns:a16="http://schemas.microsoft.com/office/drawing/2014/main" id="{A4BF44E7-A4A4-DA4A-A6A9-1574A7423032}"/>
                  </a:ext>
                </a:extLst>
              </p:cNvPr>
              <p:cNvSpPr/>
              <p:nvPr/>
            </p:nvSpPr>
            <p:spPr>
              <a:xfrm>
                <a:off x="7668430" y="1497624"/>
                <a:ext cx="269194" cy="26096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4BF44E7-A4A4-DA4A-A6A9-1574A7423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430" y="1497624"/>
                <a:ext cx="269194" cy="260963"/>
              </a:xfrm>
              <a:prstGeom prst="ellipse">
                <a:avLst/>
              </a:prstGeom>
              <a:blipFill>
                <a:blip r:embed="rId4"/>
                <a:stretch>
                  <a:fillRect l="-27273" t="-4762" b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F3B35EDF-362E-F141-8A51-FBDFF1D141BD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6942338" y="1628106"/>
            <a:ext cx="726092" cy="0"/>
          </a:xfrm>
          <a:prstGeom prst="line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="" xmlns:a16="http://schemas.microsoft.com/office/drawing/2014/main" id="{98BC8A18-C16C-ED4C-9E7C-D4E9B69F4DB9}"/>
                  </a:ext>
                </a:extLst>
              </p:cNvPr>
              <p:cNvSpPr txBox="1"/>
              <p:nvPr/>
            </p:nvSpPr>
            <p:spPr>
              <a:xfrm>
                <a:off x="7111297" y="1569446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BC8A18-C16C-ED4C-9E7C-D4E9B69F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97" y="1569446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AA88FEB8-6F88-C340-A197-D8899D076F58}"/>
              </a:ext>
            </a:extLst>
          </p:cNvPr>
          <p:cNvCxnSpPr/>
          <p:nvPr/>
        </p:nvCxnSpPr>
        <p:spPr>
          <a:xfrm flipV="1">
            <a:off x="1979640" y="4221110"/>
            <a:ext cx="0" cy="79262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5F53A0FB-BE59-4447-A174-DDA0214C2464}"/>
              </a:ext>
            </a:extLst>
          </p:cNvPr>
          <p:cNvCxnSpPr/>
          <p:nvPr/>
        </p:nvCxnSpPr>
        <p:spPr>
          <a:xfrm flipV="1">
            <a:off x="2627730" y="4221110"/>
            <a:ext cx="0" cy="792625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80808E41-DABC-A047-B654-19B5163741D0}"/>
                  </a:ext>
                </a:extLst>
              </p:cNvPr>
              <p:cNvSpPr txBox="1"/>
              <p:nvPr/>
            </p:nvSpPr>
            <p:spPr>
              <a:xfrm>
                <a:off x="1814723" y="5129436"/>
                <a:ext cx="329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808E41-DABC-A047-B654-19B516374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723" y="5129436"/>
                <a:ext cx="3298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49F1F5E3-6CF5-5846-8E25-FFD776E502AD}"/>
                  </a:ext>
                </a:extLst>
              </p:cNvPr>
              <p:cNvSpPr txBox="1"/>
              <p:nvPr/>
            </p:nvSpPr>
            <p:spPr>
              <a:xfrm>
                <a:off x="2462813" y="5129436"/>
                <a:ext cx="3361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F1F5E3-6CF5-5846-8E25-FFD776E50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813" y="5129436"/>
                <a:ext cx="33611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A170B1C2-773E-114B-97BD-15668BE02C62}"/>
                  </a:ext>
                </a:extLst>
              </p:cNvPr>
              <p:cNvSpPr txBox="1"/>
              <p:nvPr/>
            </p:nvSpPr>
            <p:spPr>
              <a:xfrm>
                <a:off x="5508130" y="4221110"/>
                <a:ext cx="28449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Sparsity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Frequency degree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70B1C2-773E-114B-97BD-15668BE02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30" y="4221110"/>
                <a:ext cx="2844946" cy="646331"/>
              </a:xfrm>
              <a:prstGeom prst="rect">
                <a:avLst/>
              </a:prstGeom>
              <a:blipFill>
                <a:blip r:embed="rId8"/>
                <a:stretch>
                  <a:fillRect l="-1778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144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64AB6DA1-1192-EE4B-8EAF-451010F6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AB6DA1-1192-EE4B-8EAF-451010F6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75BE32A-138E-564B-8123-98278625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5BEF6E-29BB-B448-AD4F-9D6AC2D5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Andisheh</a:t>
            </a:r>
            <a:r>
              <a:rPr lang="en-GB" dirty="0"/>
              <a:t> </a:t>
            </a:r>
            <a:r>
              <a:rPr lang="en-GB" dirty="0" err="1"/>
              <a:t>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D5F3913-94C9-4244-A4B5-288F58D8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A065D328-BE69-424E-8092-957E4F8F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8697C7C1-D4CC-7347-882B-C3CDB8223950}"/>
                  </a:ext>
                </a:extLst>
              </p:cNvPr>
              <p:cNvSpPr/>
              <p:nvPr/>
            </p:nvSpPr>
            <p:spPr>
              <a:xfrm>
                <a:off x="6333119" y="1101626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697C7C1-D4CC-7347-882B-C3CDB8223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119" y="1101626"/>
                <a:ext cx="504070" cy="491088"/>
              </a:xfrm>
              <a:prstGeom prst="ellipse">
                <a:avLst/>
              </a:prstGeom>
              <a:blipFill>
                <a:blip r:embed="rId3"/>
                <a:stretch>
                  <a:fillRect l="-2500" b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7418D604-DA86-BE45-81B9-A15E4B8B48EF}"/>
                  </a:ext>
                </a:extLst>
              </p:cNvPr>
              <p:cNvSpPr/>
              <p:nvPr/>
            </p:nvSpPr>
            <p:spPr>
              <a:xfrm>
                <a:off x="5613019" y="2132048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418D604-DA86-BE45-81B9-A15E4B8B4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19" y="2132048"/>
                <a:ext cx="504070" cy="491088"/>
              </a:xfrm>
              <a:prstGeom prst="ellipse">
                <a:avLst/>
              </a:prstGeom>
              <a:blipFill>
                <a:blip r:embed="rId4"/>
                <a:stretch>
                  <a:fillRect l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E13877AA-0817-2B4E-A443-5A7024059E15}"/>
                  </a:ext>
                </a:extLst>
              </p:cNvPr>
              <p:cNvSpPr/>
              <p:nvPr/>
            </p:nvSpPr>
            <p:spPr>
              <a:xfrm>
                <a:off x="7084818" y="2132048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13877AA-0817-2B4E-A443-5A7024059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18" y="2132048"/>
                <a:ext cx="504070" cy="491088"/>
              </a:xfrm>
              <a:prstGeom prst="ellipse">
                <a:avLst/>
              </a:prstGeom>
              <a:blipFill>
                <a:blip r:embed="rId5"/>
                <a:stretch>
                  <a:fillRect l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="" xmlns:a16="http://schemas.microsoft.com/office/drawing/2014/main" id="{6726CF1D-A7A5-894A-B67A-8C7942E9430B}"/>
                  </a:ext>
                </a:extLst>
              </p:cNvPr>
              <p:cNvSpPr/>
              <p:nvPr/>
            </p:nvSpPr>
            <p:spPr>
              <a:xfrm>
                <a:off x="6304838" y="3272405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726CF1D-A7A5-894A-B67A-8C7942E94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38" y="3272405"/>
                <a:ext cx="504070" cy="4910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D624504A-E59C-064A-A6C6-0D6855037EE3}"/>
                  </a:ext>
                </a:extLst>
              </p:cNvPr>
              <p:cNvSpPr/>
              <p:nvPr/>
            </p:nvSpPr>
            <p:spPr>
              <a:xfrm>
                <a:off x="5035246" y="3272405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624504A-E59C-064A-A6C6-0D6855037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246" y="3272405"/>
                <a:ext cx="504070" cy="491088"/>
              </a:xfrm>
              <a:prstGeom prst="ellipse">
                <a:avLst/>
              </a:prstGeom>
              <a:blipFill>
                <a:blip r:embed="rId7"/>
                <a:stretch>
                  <a:fillRect l="-2500" b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B2BD5447-9A48-1942-BFFD-7D4F10F7440B}"/>
              </a:ext>
            </a:extLst>
          </p:cNvPr>
          <p:cNvCxnSpPr>
            <a:cxnSpLocks/>
          </p:cNvCxnSpPr>
          <p:nvPr/>
        </p:nvCxnSpPr>
        <p:spPr>
          <a:xfrm>
            <a:off x="8078501" y="1101626"/>
            <a:ext cx="0" cy="323343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7047002F-2AE3-EA4C-814E-09F87AA635E7}"/>
                  </a:ext>
                </a:extLst>
              </p:cNvPr>
              <p:cNvSpPr txBox="1"/>
              <p:nvPr/>
            </p:nvSpPr>
            <p:spPr>
              <a:xfrm>
                <a:off x="8036986" y="2838465"/>
                <a:ext cx="818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7002F-2AE3-EA4C-814E-09F87AA6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986" y="2838465"/>
                <a:ext cx="8187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14C774D-F201-8A45-901D-9841B3DEB3CA}"/>
              </a:ext>
            </a:extLst>
          </p:cNvPr>
          <p:cNvCxnSpPr>
            <a:cxnSpLocks/>
          </p:cNvCxnSpPr>
          <p:nvPr/>
        </p:nvCxnSpPr>
        <p:spPr>
          <a:xfrm flipH="1">
            <a:off x="6011672" y="1520796"/>
            <a:ext cx="338939" cy="61125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D1BFDD3D-4043-0F4B-A4DB-D521F295FF7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763370" y="1520796"/>
            <a:ext cx="395267" cy="68317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9CC32E97-5FE3-1044-9D53-13614BB080E4}"/>
              </a:ext>
            </a:extLst>
          </p:cNvPr>
          <p:cNvCxnSpPr>
            <a:cxnSpLocks/>
          </p:cNvCxnSpPr>
          <p:nvPr/>
        </p:nvCxnSpPr>
        <p:spPr>
          <a:xfrm flipH="1">
            <a:off x="5397074" y="2623136"/>
            <a:ext cx="334834" cy="64926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27DBC644-5981-0D47-B3AE-E043F63849B9}"/>
              </a:ext>
            </a:extLst>
          </p:cNvPr>
          <p:cNvCxnSpPr>
            <a:cxnSpLocks/>
          </p:cNvCxnSpPr>
          <p:nvPr/>
        </p:nvCxnSpPr>
        <p:spPr>
          <a:xfrm>
            <a:off x="6064134" y="2583591"/>
            <a:ext cx="431830" cy="68881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F581C7A8-7E5C-DA4C-B4B6-2BE1D3DF3F98}"/>
              </a:ext>
            </a:extLst>
          </p:cNvPr>
          <p:cNvCxnSpPr>
            <a:cxnSpLocks/>
          </p:cNvCxnSpPr>
          <p:nvPr/>
        </p:nvCxnSpPr>
        <p:spPr>
          <a:xfrm flipH="1">
            <a:off x="4752406" y="3763493"/>
            <a:ext cx="311689" cy="4313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DCA6652D-F9EC-1C40-AC81-27161C002A20}"/>
              </a:ext>
            </a:extLst>
          </p:cNvPr>
          <p:cNvCxnSpPr>
            <a:cxnSpLocks/>
          </p:cNvCxnSpPr>
          <p:nvPr/>
        </p:nvCxnSpPr>
        <p:spPr>
          <a:xfrm>
            <a:off x="5463015" y="3763493"/>
            <a:ext cx="315404" cy="4313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8F7FCEF-3F89-0647-9636-C8FDB39507E1}"/>
              </a:ext>
            </a:extLst>
          </p:cNvPr>
          <p:cNvCxnSpPr>
            <a:cxnSpLocks/>
          </p:cNvCxnSpPr>
          <p:nvPr/>
        </p:nvCxnSpPr>
        <p:spPr>
          <a:xfrm>
            <a:off x="6763370" y="3733085"/>
            <a:ext cx="286242" cy="40946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9B07DCD3-3B8C-1049-8DA9-D8E56B020CFA}"/>
              </a:ext>
            </a:extLst>
          </p:cNvPr>
          <p:cNvCxnSpPr>
            <a:cxnSpLocks/>
          </p:cNvCxnSpPr>
          <p:nvPr/>
        </p:nvCxnSpPr>
        <p:spPr>
          <a:xfrm>
            <a:off x="7444657" y="2623136"/>
            <a:ext cx="284115" cy="43065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C08901A0-0EB2-BE49-856E-46326687C765}"/>
              </a:ext>
            </a:extLst>
          </p:cNvPr>
          <p:cNvCxnSpPr>
            <a:cxnSpLocks/>
          </p:cNvCxnSpPr>
          <p:nvPr/>
        </p:nvCxnSpPr>
        <p:spPr>
          <a:xfrm flipH="1">
            <a:off x="6105759" y="3763493"/>
            <a:ext cx="273197" cy="37905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20D1FFDA-9360-E849-9770-988CD44C6BA0}"/>
              </a:ext>
            </a:extLst>
          </p:cNvPr>
          <p:cNvCxnSpPr>
            <a:cxnSpLocks/>
          </p:cNvCxnSpPr>
          <p:nvPr/>
        </p:nvCxnSpPr>
        <p:spPr>
          <a:xfrm flipH="1">
            <a:off x="6917689" y="2562836"/>
            <a:ext cx="296847" cy="51127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1912E56F-8D2D-2047-8689-33B76B9E3FDF}"/>
                  </a:ext>
                </a:extLst>
              </p:cNvPr>
              <p:cNvSpPr txBox="1"/>
              <p:nvPr/>
            </p:nvSpPr>
            <p:spPr>
              <a:xfrm>
                <a:off x="4478064" y="4129087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912E56F-8D2D-2047-8689-33B76B9E3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64" y="4129087"/>
                <a:ext cx="336250" cy="369332"/>
              </a:xfrm>
              <a:prstGeom prst="rect">
                <a:avLst/>
              </a:prstGeom>
              <a:blipFill>
                <a:blip r:embed="rId9"/>
                <a:stretch>
                  <a:fillRect r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523F2B92-C2E1-BC4B-A456-338BE9136BDE}"/>
                  </a:ext>
                </a:extLst>
              </p:cNvPr>
              <p:cNvSpPr txBox="1"/>
              <p:nvPr/>
            </p:nvSpPr>
            <p:spPr>
              <a:xfrm>
                <a:off x="5528804" y="4151414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23F2B92-C2E1-BC4B-A456-338BE913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804" y="4151414"/>
                <a:ext cx="336250" cy="369332"/>
              </a:xfrm>
              <a:prstGeom prst="rect">
                <a:avLst/>
              </a:prstGeom>
              <a:blipFill>
                <a:blip r:embed="rId10"/>
                <a:stretch>
                  <a:fillRect r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64911DE6-3BF2-8847-B430-08ECAD2663E4}"/>
                  </a:ext>
                </a:extLst>
              </p:cNvPr>
              <p:cNvSpPr txBox="1"/>
              <p:nvPr/>
            </p:nvSpPr>
            <p:spPr>
              <a:xfrm>
                <a:off x="5896009" y="4150396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4911DE6-3BF2-8847-B430-08ECAD266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09" y="4150396"/>
                <a:ext cx="336250" cy="369332"/>
              </a:xfrm>
              <a:prstGeom prst="rect">
                <a:avLst/>
              </a:prstGeom>
              <a:blipFill>
                <a:blip r:embed="rId11"/>
                <a:stretch>
                  <a:fillRect r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94FD924C-F6AF-784B-93FC-DEB205CE920F}"/>
                  </a:ext>
                </a:extLst>
              </p:cNvPr>
              <p:cNvSpPr txBox="1"/>
              <p:nvPr/>
            </p:nvSpPr>
            <p:spPr>
              <a:xfrm>
                <a:off x="6778331" y="4137787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FD924C-F6AF-784B-93FC-DEB205CE9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31" y="4137787"/>
                <a:ext cx="336250" cy="369332"/>
              </a:xfrm>
              <a:prstGeom prst="rect">
                <a:avLst/>
              </a:prstGeom>
              <a:blipFill>
                <a:blip r:embed="rId12"/>
                <a:stretch>
                  <a:fillRect r="-8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22811DEA-A33E-CC40-BA5D-668308AF72E6}"/>
                  </a:ext>
                </a:extLst>
              </p:cNvPr>
              <p:cNvSpPr txBox="1"/>
              <p:nvPr/>
            </p:nvSpPr>
            <p:spPr>
              <a:xfrm>
                <a:off x="6709996" y="3032562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2811DEA-A33E-CC40-BA5D-668308AF7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96" y="3032562"/>
                <a:ext cx="336250" cy="369332"/>
              </a:xfrm>
              <a:prstGeom prst="rect">
                <a:avLst/>
              </a:prstGeom>
              <a:blipFill>
                <a:blip r:embed="rId13"/>
                <a:stretch>
                  <a:fillRect r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D996F48-E9F5-4842-92A2-B5840B5D6133}"/>
                  </a:ext>
                </a:extLst>
              </p:cNvPr>
              <p:cNvSpPr txBox="1"/>
              <p:nvPr/>
            </p:nvSpPr>
            <p:spPr>
              <a:xfrm>
                <a:off x="7536024" y="3037542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996F48-E9F5-4842-92A2-B5840B5D6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024" y="3037542"/>
                <a:ext cx="336250" cy="369332"/>
              </a:xfrm>
              <a:prstGeom prst="rect">
                <a:avLst/>
              </a:prstGeom>
              <a:blipFill>
                <a:blip r:embed="rId14"/>
                <a:stretch>
                  <a:fillRect r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3990B438-BD62-2C4A-A5CD-7BF6DE310647}"/>
                  </a:ext>
                </a:extLst>
              </p:cNvPr>
              <p:cNvSpPr txBox="1"/>
              <p:nvPr/>
            </p:nvSpPr>
            <p:spPr>
              <a:xfrm>
                <a:off x="5906890" y="1531318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90B438-BD62-2C4A-A5CD-7BF6DE31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890" y="1531318"/>
                <a:ext cx="3362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DCE48EA1-A8D7-5D40-B36B-914BA3381B31}"/>
                  </a:ext>
                </a:extLst>
              </p:cNvPr>
              <p:cNvSpPr txBox="1"/>
              <p:nvPr/>
            </p:nvSpPr>
            <p:spPr>
              <a:xfrm>
                <a:off x="5306159" y="2654600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48EA1-A8D7-5D40-B36B-914BA3381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59" y="2654600"/>
                <a:ext cx="33625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F73A6C6C-1C6E-2440-93CA-6593E9F8EDCB}"/>
                  </a:ext>
                </a:extLst>
              </p:cNvPr>
              <p:cNvSpPr txBox="1"/>
              <p:nvPr/>
            </p:nvSpPr>
            <p:spPr>
              <a:xfrm>
                <a:off x="4677200" y="3678153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3A6C6C-1C6E-2440-93CA-6593E9F8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200" y="3678153"/>
                <a:ext cx="3362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57FD60A4-1B04-8649-B4F4-105FBBF02E1E}"/>
                  </a:ext>
                </a:extLst>
              </p:cNvPr>
              <p:cNvSpPr txBox="1"/>
              <p:nvPr/>
            </p:nvSpPr>
            <p:spPr>
              <a:xfrm>
                <a:off x="6040562" y="3659308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7FD60A4-1B04-8649-B4F4-105FBBF02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62" y="3659308"/>
                <a:ext cx="33625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354A32B9-E2AB-8E4C-9768-401780760BE8}"/>
                  </a:ext>
                </a:extLst>
              </p:cNvPr>
              <p:cNvSpPr txBox="1"/>
              <p:nvPr/>
            </p:nvSpPr>
            <p:spPr>
              <a:xfrm>
                <a:off x="6786919" y="2570527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54A32B9-E2AB-8E4C-9768-40178076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919" y="2570527"/>
                <a:ext cx="33625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C62DE20D-8177-C547-B52C-76505718CE6A}"/>
                  </a:ext>
                </a:extLst>
              </p:cNvPr>
              <p:cNvSpPr txBox="1"/>
              <p:nvPr/>
            </p:nvSpPr>
            <p:spPr>
              <a:xfrm>
                <a:off x="6878286" y="1570553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62DE20D-8177-C547-B52C-76505718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286" y="1570553"/>
                <a:ext cx="33625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56E1C005-2003-C44C-9CD1-7DC724EDAE93}"/>
                  </a:ext>
                </a:extLst>
              </p:cNvPr>
              <p:cNvSpPr txBox="1"/>
              <p:nvPr/>
            </p:nvSpPr>
            <p:spPr>
              <a:xfrm>
                <a:off x="7544894" y="2548975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6E1C005-2003-C44C-9CD1-7DC724ED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94" y="2548975"/>
                <a:ext cx="33625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7BEC0DC7-654B-2049-A7D0-45E5E3D156F1}"/>
                  </a:ext>
                </a:extLst>
              </p:cNvPr>
              <p:cNvSpPr txBox="1"/>
              <p:nvPr/>
            </p:nvSpPr>
            <p:spPr>
              <a:xfrm>
                <a:off x="6830759" y="3579025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EC0DC7-654B-2049-A7D0-45E5E3D15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759" y="3579025"/>
                <a:ext cx="33625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BBF3FB1A-DDAA-5246-9392-93F595F9DBF0}"/>
                  </a:ext>
                </a:extLst>
              </p:cNvPr>
              <p:cNvSpPr txBox="1"/>
              <p:nvPr/>
            </p:nvSpPr>
            <p:spPr>
              <a:xfrm>
                <a:off x="6208773" y="2653799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F3FB1A-DDAA-5246-9392-93F595F9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773" y="2653799"/>
                <a:ext cx="33625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86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64AB6DA1-1192-EE4B-8EAF-451010F6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=(0,1,1,0)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AB6DA1-1192-EE4B-8EAF-451010F6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75BE32A-138E-564B-8123-98278625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5BEF6E-29BB-B448-AD4F-9D6AC2D5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Andisheh</a:t>
            </a:r>
            <a:r>
              <a:rPr lang="en-GB" dirty="0"/>
              <a:t> </a:t>
            </a:r>
            <a:r>
              <a:rPr lang="en-GB" dirty="0" err="1"/>
              <a:t>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D5F3913-94C9-4244-A4B5-288F58D8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A065D328-BE69-424E-8092-957E4F8F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8697C7C1-D4CC-7347-882B-C3CDB8223950}"/>
                  </a:ext>
                </a:extLst>
              </p:cNvPr>
              <p:cNvSpPr/>
              <p:nvPr/>
            </p:nvSpPr>
            <p:spPr>
              <a:xfrm>
                <a:off x="6333119" y="1101626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697C7C1-D4CC-7347-882B-C3CDB8223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119" y="1101626"/>
                <a:ext cx="504070" cy="491088"/>
              </a:xfrm>
              <a:prstGeom prst="ellipse">
                <a:avLst/>
              </a:prstGeom>
              <a:blipFill>
                <a:blip r:embed="rId3"/>
                <a:stretch>
                  <a:fillRect l="-2500" b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7418D604-DA86-BE45-81B9-A15E4B8B48EF}"/>
                  </a:ext>
                </a:extLst>
              </p:cNvPr>
              <p:cNvSpPr/>
              <p:nvPr/>
            </p:nvSpPr>
            <p:spPr>
              <a:xfrm>
                <a:off x="5613019" y="2132048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418D604-DA86-BE45-81B9-A15E4B8B4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19" y="2132048"/>
                <a:ext cx="504070" cy="491088"/>
              </a:xfrm>
              <a:prstGeom prst="ellipse">
                <a:avLst/>
              </a:prstGeom>
              <a:blipFill>
                <a:blip r:embed="rId4"/>
                <a:stretch>
                  <a:fillRect l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E13877AA-0817-2B4E-A443-5A7024059E15}"/>
                  </a:ext>
                </a:extLst>
              </p:cNvPr>
              <p:cNvSpPr/>
              <p:nvPr/>
            </p:nvSpPr>
            <p:spPr>
              <a:xfrm>
                <a:off x="7084818" y="2132048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13877AA-0817-2B4E-A443-5A7024059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18" y="2132048"/>
                <a:ext cx="504070" cy="491088"/>
              </a:xfrm>
              <a:prstGeom prst="ellipse">
                <a:avLst/>
              </a:prstGeom>
              <a:blipFill>
                <a:blip r:embed="rId5"/>
                <a:stretch>
                  <a:fillRect l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="" xmlns:a16="http://schemas.microsoft.com/office/drawing/2014/main" id="{6726CF1D-A7A5-894A-B67A-8C7942E9430B}"/>
                  </a:ext>
                </a:extLst>
              </p:cNvPr>
              <p:cNvSpPr/>
              <p:nvPr/>
            </p:nvSpPr>
            <p:spPr>
              <a:xfrm>
                <a:off x="6304838" y="3272405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726CF1D-A7A5-894A-B67A-8C7942E94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38" y="3272405"/>
                <a:ext cx="504070" cy="4910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D624504A-E59C-064A-A6C6-0D6855037EE3}"/>
                  </a:ext>
                </a:extLst>
              </p:cNvPr>
              <p:cNvSpPr/>
              <p:nvPr/>
            </p:nvSpPr>
            <p:spPr>
              <a:xfrm>
                <a:off x="5035246" y="3272405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624504A-E59C-064A-A6C6-0D6855037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246" y="3272405"/>
                <a:ext cx="504070" cy="491088"/>
              </a:xfrm>
              <a:prstGeom prst="ellipse">
                <a:avLst/>
              </a:prstGeom>
              <a:blipFill>
                <a:blip r:embed="rId7"/>
                <a:stretch>
                  <a:fillRect l="-2500" b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B2BD5447-9A48-1942-BFFD-7D4F10F7440B}"/>
              </a:ext>
            </a:extLst>
          </p:cNvPr>
          <p:cNvCxnSpPr>
            <a:cxnSpLocks/>
          </p:cNvCxnSpPr>
          <p:nvPr/>
        </p:nvCxnSpPr>
        <p:spPr>
          <a:xfrm>
            <a:off x="8078501" y="1101626"/>
            <a:ext cx="0" cy="323343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7047002F-2AE3-EA4C-814E-09F87AA635E7}"/>
                  </a:ext>
                </a:extLst>
              </p:cNvPr>
              <p:cNvSpPr txBox="1"/>
              <p:nvPr/>
            </p:nvSpPr>
            <p:spPr>
              <a:xfrm>
                <a:off x="8036986" y="2838465"/>
                <a:ext cx="818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7002F-2AE3-EA4C-814E-09F87AA6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986" y="2838465"/>
                <a:ext cx="8187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14C774D-F201-8A45-901D-9841B3DEB3CA}"/>
              </a:ext>
            </a:extLst>
          </p:cNvPr>
          <p:cNvCxnSpPr>
            <a:cxnSpLocks/>
          </p:cNvCxnSpPr>
          <p:nvPr/>
        </p:nvCxnSpPr>
        <p:spPr>
          <a:xfrm flipH="1">
            <a:off x="6011672" y="1520796"/>
            <a:ext cx="338939" cy="61125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D1BFDD3D-4043-0F4B-A4DB-D521F295FF7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763370" y="1520796"/>
            <a:ext cx="395267" cy="68317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9CC32E97-5FE3-1044-9D53-13614BB080E4}"/>
              </a:ext>
            </a:extLst>
          </p:cNvPr>
          <p:cNvCxnSpPr>
            <a:cxnSpLocks/>
          </p:cNvCxnSpPr>
          <p:nvPr/>
        </p:nvCxnSpPr>
        <p:spPr>
          <a:xfrm flipH="1">
            <a:off x="5397074" y="2623136"/>
            <a:ext cx="334834" cy="64926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27DBC644-5981-0D47-B3AE-E043F63849B9}"/>
              </a:ext>
            </a:extLst>
          </p:cNvPr>
          <p:cNvCxnSpPr>
            <a:cxnSpLocks/>
          </p:cNvCxnSpPr>
          <p:nvPr/>
        </p:nvCxnSpPr>
        <p:spPr>
          <a:xfrm>
            <a:off x="6064134" y="2583591"/>
            <a:ext cx="431830" cy="68881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F581C7A8-7E5C-DA4C-B4B6-2BE1D3DF3F98}"/>
              </a:ext>
            </a:extLst>
          </p:cNvPr>
          <p:cNvCxnSpPr>
            <a:cxnSpLocks/>
          </p:cNvCxnSpPr>
          <p:nvPr/>
        </p:nvCxnSpPr>
        <p:spPr>
          <a:xfrm flipH="1">
            <a:off x="4752406" y="3763493"/>
            <a:ext cx="311689" cy="4313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DCA6652D-F9EC-1C40-AC81-27161C002A20}"/>
              </a:ext>
            </a:extLst>
          </p:cNvPr>
          <p:cNvCxnSpPr>
            <a:cxnSpLocks/>
          </p:cNvCxnSpPr>
          <p:nvPr/>
        </p:nvCxnSpPr>
        <p:spPr>
          <a:xfrm>
            <a:off x="5463015" y="3763493"/>
            <a:ext cx="315404" cy="4313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8F7FCEF-3F89-0647-9636-C8FDB39507E1}"/>
              </a:ext>
            </a:extLst>
          </p:cNvPr>
          <p:cNvCxnSpPr>
            <a:cxnSpLocks/>
          </p:cNvCxnSpPr>
          <p:nvPr/>
        </p:nvCxnSpPr>
        <p:spPr>
          <a:xfrm>
            <a:off x="6763370" y="3733085"/>
            <a:ext cx="286242" cy="40946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9B07DCD3-3B8C-1049-8DA9-D8E56B020CFA}"/>
              </a:ext>
            </a:extLst>
          </p:cNvPr>
          <p:cNvCxnSpPr>
            <a:cxnSpLocks/>
          </p:cNvCxnSpPr>
          <p:nvPr/>
        </p:nvCxnSpPr>
        <p:spPr>
          <a:xfrm>
            <a:off x="7444657" y="2623136"/>
            <a:ext cx="284115" cy="43065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C08901A0-0EB2-BE49-856E-46326687C765}"/>
              </a:ext>
            </a:extLst>
          </p:cNvPr>
          <p:cNvCxnSpPr>
            <a:cxnSpLocks/>
          </p:cNvCxnSpPr>
          <p:nvPr/>
        </p:nvCxnSpPr>
        <p:spPr>
          <a:xfrm flipH="1">
            <a:off x="6105759" y="3763493"/>
            <a:ext cx="273197" cy="37905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20D1FFDA-9360-E849-9770-988CD44C6BA0}"/>
              </a:ext>
            </a:extLst>
          </p:cNvPr>
          <p:cNvCxnSpPr>
            <a:cxnSpLocks/>
          </p:cNvCxnSpPr>
          <p:nvPr/>
        </p:nvCxnSpPr>
        <p:spPr>
          <a:xfrm flipH="1">
            <a:off x="6917689" y="2562836"/>
            <a:ext cx="296847" cy="51127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1912E56F-8D2D-2047-8689-33B76B9E3FDF}"/>
                  </a:ext>
                </a:extLst>
              </p:cNvPr>
              <p:cNvSpPr txBox="1"/>
              <p:nvPr/>
            </p:nvSpPr>
            <p:spPr>
              <a:xfrm>
                <a:off x="4478064" y="4129087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912E56F-8D2D-2047-8689-33B76B9E3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64" y="4129087"/>
                <a:ext cx="336250" cy="369332"/>
              </a:xfrm>
              <a:prstGeom prst="rect">
                <a:avLst/>
              </a:prstGeom>
              <a:blipFill>
                <a:blip r:embed="rId9"/>
                <a:stretch>
                  <a:fillRect r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523F2B92-C2E1-BC4B-A456-338BE9136BDE}"/>
                  </a:ext>
                </a:extLst>
              </p:cNvPr>
              <p:cNvSpPr txBox="1"/>
              <p:nvPr/>
            </p:nvSpPr>
            <p:spPr>
              <a:xfrm>
                <a:off x="5528804" y="4151414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23F2B92-C2E1-BC4B-A456-338BE913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804" y="4151414"/>
                <a:ext cx="336250" cy="369332"/>
              </a:xfrm>
              <a:prstGeom prst="rect">
                <a:avLst/>
              </a:prstGeom>
              <a:blipFill>
                <a:blip r:embed="rId10"/>
                <a:stretch>
                  <a:fillRect r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64911DE6-3BF2-8847-B430-08ECAD2663E4}"/>
                  </a:ext>
                </a:extLst>
              </p:cNvPr>
              <p:cNvSpPr txBox="1"/>
              <p:nvPr/>
            </p:nvSpPr>
            <p:spPr>
              <a:xfrm>
                <a:off x="5896009" y="4150396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4911DE6-3BF2-8847-B430-08ECAD266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09" y="4150396"/>
                <a:ext cx="336250" cy="369332"/>
              </a:xfrm>
              <a:prstGeom prst="rect">
                <a:avLst/>
              </a:prstGeom>
              <a:blipFill>
                <a:blip r:embed="rId11"/>
                <a:stretch>
                  <a:fillRect r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94FD924C-F6AF-784B-93FC-DEB205CE920F}"/>
                  </a:ext>
                </a:extLst>
              </p:cNvPr>
              <p:cNvSpPr txBox="1"/>
              <p:nvPr/>
            </p:nvSpPr>
            <p:spPr>
              <a:xfrm>
                <a:off x="6778331" y="4137787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FD924C-F6AF-784B-93FC-DEB205CE9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31" y="4137787"/>
                <a:ext cx="336250" cy="369332"/>
              </a:xfrm>
              <a:prstGeom prst="rect">
                <a:avLst/>
              </a:prstGeom>
              <a:blipFill>
                <a:blip r:embed="rId12"/>
                <a:stretch>
                  <a:fillRect r="-8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22811DEA-A33E-CC40-BA5D-668308AF72E6}"/>
                  </a:ext>
                </a:extLst>
              </p:cNvPr>
              <p:cNvSpPr txBox="1"/>
              <p:nvPr/>
            </p:nvSpPr>
            <p:spPr>
              <a:xfrm>
                <a:off x="6709996" y="3032562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2811DEA-A33E-CC40-BA5D-668308AF7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96" y="3032562"/>
                <a:ext cx="336250" cy="369332"/>
              </a:xfrm>
              <a:prstGeom prst="rect">
                <a:avLst/>
              </a:prstGeom>
              <a:blipFill>
                <a:blip r:embed="rId13"/>
                <a:stretch>
                  <a:fillRect r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D996F48-E9F5-4842-92A2-B5840B5D6133}"/>
                  </a:ext>
                </a:extLst>
              </p:cNvPr>
              <p:cNvSpPr txBox="1"/>
              <p:nvPr/>
            </p:nvSpPr>
            <p:spPr>
              <a:xfrm>
                <a:off x="7536024" y="3037542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996F48-E9F5-4842-92A2-B5840B5D6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024" y="3037542"/>
                <a:ext cx="336250" cy="369332"/>
              </a:xfrm>
              <a:prstGeom prst="rect">
                <a:avLst/>
              </a:prstGeom>
              <a:blipFill>
                <a:blip r:embed="rId14"/>
                <a:stretch>
                  <a:fillRect r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3990B438-BD62-2C4A-A5CD-7BF6DE310647}"/>
                  </a:ext>
                </a:extLst>
              </p:cNvPr>
              <p:cNvSpPr txBox="1"/>
              <p:nvPr/>
            </p:nvSpPr>
            <p:spPr>
              <a:xfrm>
                <a:off x="5906890" y="1531318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90B438-BD62-2C4A-A5CD-7BF6DE31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890" y="1531318"/>
                <a:ext cx="3362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DCE48EA1-A8D7-5D40-B36B-914BA3381B31}"/>
                  </a:ext>
                </a:extLst>
              </p:cNvPr>
              <p:cNvSpPr txBox="1"/>
              <p:nvPr/>
            </p:nvSpPr>
            <p:spPr>
              <a:xfrm>
                <a:off x="5306159" y="2654600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48EA1-A8D7-5D40-B36B-914BA3381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59" y="2654600"/>
                <a:ext cx="33625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F73A6C6C-1C6E-2440-93CA-6593E9F8EDCB}"/>
                  </a:ext>
                </a:extLst>
              </p:cNvPr>
              <p:cNvSpPr txBox="1"/>
              <p:nvPr/>
            </p:nvSpPr>
            <p:spPr>
              <a:xfrm>
                <a:off x="4677200" y="3678153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3A6C6C-1C6E-2440-93CA-6593E9F8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200" y="3678153"/>
                <a:ext cx="3362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57FD60A4-1B04-8649-B4F4-105FBBF02E1E}"/>
                  </a:ext>
                </a:extLst>
              </p:cNvPr>
              <p:cNvSpPr txBox="1"/>
              <p:nvPr/>
            </p:nvSpPr>
            <p:spPr>
              <a:xfrm>
                <a:off x="6040562" y="3659308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7FD60A4-1B04-8649-B4F4-105FBBF02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62" y="3659308"/>
                <a:ext cx="33625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354A32B9-E2AB-8E4C-9768-401780760BE8}"/>
                  </a:ext>
                </a:extLst>
              </p:cNvPr>
              <p:cNvSpPr txBox="1"/>
              <p:nvPr/>
            </p:nvSpPr>
            <p:spPr>
              <a:xfrm>
                <a:off x="6786919" y="2570527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54A32B9-E2AB-8E4C-9768-40178076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919" y="2570527"/>
                <a:ext cx="33625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C62DE20D-8177-C547-B52C-76505718CE6A}"/>
                  </a:ext>
                </a:extLst>
              </p:cNvPr>
              <p:cNvSpPr txBox="1"/>
              <p:nvPr/>
            </p:nvSpPr>
            <p:spPr>
              <a:xfrm>
                <a:off x="6878286" y="1570553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62DE20D-8177-C547-B52C-76505718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286" y="1570553"/>
                <a:ext cx="33625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56E1C005-2003-C44C-9CD1-7DC724EDAE93}"/>
                  </a:ext>
                </a:extLst>
              </p:cNvPr>
              <p:cNvSpPr txBox="1"/>
              <p:nvPr/>
            </p:nvSpPr>
            <p:spPr>
              <a:xfrm>
                <a:off x="7544894" y="2548975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6E1C005-2003-C44C-9CD1-7DC724ED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94" y="2548975"/>
                <a:ext cx="33625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7BEC0DC7-654B-2049-A7D0-45E5E3D156F1}"/>
                  </a:ext>
                </a:extLst>
              </p:cNvPr>
              <p:cNvSpPr txBox="1"/>
              <p:nvPr/>
            </p:nvSpPr>
            <p:spPr>
              <a:xfrm>
                <a:off x="6830759" y="3579025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EC0DC7-654B-2049-A7D0-45E5E3D15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759" y="3579025"/>
                <a:ext cx="33625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BBF3FB1A-DDAA-5246-9392-93F595F9DBF0}"/>
                  </a:ext>
                </a:extLst>
              </p:cNvPr>
              <p:cNvSpPr txBox="1"/>
              <p:nvPr/>
            </p:nvSpPr>
            <p:spPr>
              <a:xfrm>
                <a:off x="6208773" y="2653799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F3FB1A-DDAA-5246-9392-93F595F9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773" y="2653799"/>
                <a:ext cx="33625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7904BE1C-E6D9-F845-A9D8-AC72002D6CE1}"/>
              </a:ext>
            </a:extLst>
          </p:cNvPr>
          <p:cNvCxnSpPr/>
          <p:nvPr/>
        </p:nvCxnSpPr>
        <p:spPr>
          <a:xfrm flipH="1">
            <a:off x="6208773" y="1700760"/>
            <a:ext cx="287191" cy="503206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F724F7DC-0A80-714F-85DA-D38B6510BFDD}"/>
              </a:ext>
            </a:extLst>
          </p:cNvPr>
          <p:cNvCxnSpPr>
            <a:cxnSpLocks/>
          </p:cNvCxnSpPr>
          <p:nvPr/>
        </p:nvCxnSpPr>
        <p:spPr>
          <a:xfrm>
            <a:off x="5906890" y="2708900"/>
            <a:ext cx="397948" cy="6929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2C6FDC26-023E-914F-A75A-FA6C2DEA9710}"/>
              </a:ext>
            </a:extLst>
          </p:cNvPr>
          <p:cNvCxnSpPr/>
          <p:nvPr/>
        </p:nvCxnSpPr>
        <p:spPr>
          <a:xfrm flipH="1">
            <a:off x="5960859" y="3595709"/>
            <a:ext cx="287191" cy="503206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156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64AB6DA1-1192-EE4B-8EAF-451010F60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4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=(0,1,1,0)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r>
                  <a:rPr lang="en-US" sz="2000" dirty="0"/>
                  <a:t>Sparsity(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𝑒𝑝𝑡h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Frequency degree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𝑑𝑒𝑝𝑡h</m:t>
                    </m:r>
                  </m:oMath>
                </a14:m>
                <a:endParaRPr lang="en-US" sz="20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4AB6DA1-1192-EE4B-8EAF-451010F60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75BE32A-138E-564B-8123-982786250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95BEF6E-29BB-B448-AD4F-9D6AC2D5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Andisheh</a:t>
            </a:r>
            <a:r>
              <a:rPr lang="en-GB" dirty="0"/>
              <a:t> </a:t>
            </a:r>
            <a:r>
              <a:rPr lang="en-GB" dirty="0" err="1"/>
              <a:t>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D5F3913-94C9-4244-A4B5-288F58D8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A065D328-BE69-424E-8092-957E4F8F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8697C7C1-D4CC-7347-882B-C3CDB8223950}"/>
                  </a:ext>
                </a:extLst>
              </p:cNvPr>
              <p:cNvSpPr/>
              <p:nvPr/>
            </p:nvSpPr>
            <p:spPr>
              <a:xfrm>
                <a:off x="6333119" y="1101626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697C7C1-D4CC-7347-882B-C3CDB8223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119" y="1101626"/>
                <a:ext cx="504070" cy="491088"/>
              </a:xfrm>
              <a:prstGeom prst="ellipse">
                <a:avLst/>
              </a:prstGeom>
              <a:blipFill>
                <a:blip r:embed="rId3"/>
                <a:stretch>
                  <a:fillRect l="-2500" b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7418D604-DA86-BE45-81B9-A15E4B8B48EF}"/>
                  </a:ext>
                </a:extLst>
              </p:cNvPr>
              <p:cNvSpPr/>
              <p:nvPr/>
            </p:nvSpPr>
            <p:spPr>
              <a:xfrm>
                <a:off x="5613019" y="2132048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418D604-DA86-BE45-81B9-A15E4B8B4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19" y="2132048"/>
                <a:ext cx="504070" cy="491088"/>
              </a:xfrm>
              <a:prstGeom prst="ellipse">
                <a:avLst/>
              </a:prstGeom>
              <a:blipFill>
                <a:blip r:embed="rId4"/>
                <a:stretch>
                  <a:fillRect l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E13877AA-0817-2B4E-A443-5A7024059E15}"/>
                  </a:ext>
                </a:extLst>
              </p:cNvPr>
              <p:cNvSpPr/>
              <p:nvPr/>
            </p:nvSpPr>
            <p:spPr>
              <a:xfrm>
                <a:off x="7084818" y="2132048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13877AA-0817-2B4E-A443-5A7024059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818" y="2132048"/>
                <a:ext cx="504070" cy="491088"/>
              </a:xfrm>
              <a:prstGeom prst="ellipse">
                <a:avLst/>
              </a:prstGeom>
              <a:blipFill>
                <a:blip r:embed="rId5"/>
                <a:stretch>
                  <a:fillRect l="-2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="" xmlns:a16="http://schemas.microsoft.com/office/drawing/2014/main" id="{6726CF1D-A7A5-894A-B67A-8C7942E9430B}"/>
                  </a:ext>
                </a:extLst>
              </p:cNvPr>
              <p:cNvSpPr/>
              <p:nvPr/>
            </p:nvSpPr>
            <p:spPr>
              <a:xfrm>
                <a:off x="6304838" y="3272405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726CF1D-A7A5-894A-B67A-8C7942E94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38" y="3272405"/>
                <a:ext cx="504070" cy="49108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="" xmlns:a16="http://schemas.microsoft.com/office/drawing/2014/main" id="{D624504A-E59C-064A-A6C6-0D6855037EE3}"/>
                  </a:ext>
                </a:extLst>
              </p:cNvPr>
              <p:cNvSpPr/>
              <p:nvPr/>
            </p:nvSpPr>
            <p:spPr>
              <a:xfrm>
                <a:off x="5035246" y="3272405"/>
                <a:ext cx="504070" cy="4910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624504A-E59C-064A-A6C6-0D6855037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246" y="3272405"/>
                <a:ext cx="504070" cy="491088"/>
              </a:xfrm>
              <a:prstGeom prst="ellipse">
                <a:avLst/>
              </a:prstGeom>
              <a:blipFill>
                <a:blip r:embed="rId7"/>
                <a:stretch>
                  <a:fillRect l="-2500" b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B2BD5447-9A48-1942-BFFD-7D4F10F7440B}"/>
              </a:ext>
            </a:extLst>
          </p:cNvPr>
          <p:cNvCxnSpPr>
            <a:cxnSpLocks/>
          </p:cNvCxnSpPr>
          <p:nvPr/>
        </p:nvCxnSpPr>
        <p:spPr>
          <a:xfrm>
            <a:off x="8078501" y="1101626"/>
            <a:ext cx="0" cy="323343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7047002F-2AE3-EA4C-814E-09F87AA635E7}"/>
                  </a:ext>
                </a:extLst>
              </p:cNvPr>
              <p:cNvSpPr txBox="1"/>
              <p:nvPr/>
            </p:nvSpPr>
            <p:spPr>
              <a:xfrm>
                <a:off x="8036986" y="2838465"/>
                <a:ext cx="8187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47002F-2AE3-EA4C-814E-09F87AA6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986" y="2838465"/>
                <a:ext cx="8187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D14C774D-F201-8A45-901D-9841B3DEB3CA}"/>
              </a:ext>
            </a:extLst>
          </p:cNvPr>
          <p:cNvCxnSpPr>
            <a:cxnSpLocks/>
          </p:cNvCxnSpPr>
          <p:nvPr/>
        </p:nvCxnSpPr>
        <p:spPr>
          <a:xfrm flipH="1">
            <a:off x="6011672" y="1520796"/>
            <a:ext cx="338939" cy="61125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D1BFDD3D-4043-0F4B-A4DB-D521F295FF7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763370" y="1520796"/>
            <a:ext cx="395267" cy="68317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9CC32E97-5FE3-1044-9D53-13614BB080E4}"/>
              </a:ext>
            </a:extLst>
          </p:cNvPr>
          <p:cNvCxnSpPr>
            <a:cxnSpLocks/>
          </p:cNvCxnSpPr>
          <p:nvPr/>
        </p:nvCxnSpPr>
        <p:spPr>
          <a:xfrm flipH="1">
            <a:off x="5397074" y="2623136"/>
            <a:ext cx="334834" cy="64926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27DBC644-5981-0D47-B3AE-E043F63849B9}"/>
              </a:ext>
            </a:extLst>
          </p:cNvPr>
          <p:cNvCxnSpPr>
            <a:cxnSpLocks/>
          </p:cNvCxnSpPr>
          <p:nvPr/>
        </p:nvCxnSpPr>
        <p:spPr>
          <a:xfrm>
            <a:off x="6064134" y="2583591"/>
            <a:ext cx="431830" cy="68881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F581C7A8-7E5C-DA4C-B4B6-2BE1D3DF3F98}"/>
              </a:ext>
            </a:extLst>
          </p:cNvPr>
          <p:cNvCxnSpPr>
            <a:cxnSpLocks/>
          </p:cNvCxnSpPr>
          <p:nvPr/>
        </p:nvCxnSpPr>
        <p:spPr>
          <a:xfrm flipH="1">
            <a:off x="4752406" y="3763493"/>
            <a:ext cx="311689" cy="4313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DCA6652D-F9EC-1C40-AC81-27161C002A20}"/>
              </a:ext>
            </a:extLst>
          </p:cNvPr>
          <p:cNvCxnSpPr>
            <a:cxnSpLocks/>
          </p:cNvCxnSpPr>
          <p:nvPr/>
        </p:nvCxnSpPr>
        <p:spPr>
          <a:xfrm>
            <a:off x="5463015" y="3763493"/>
            <a:ext cx="315404" cy="43135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68F7FCEF-3F89-0647-9636-C8FDB39507E1}"/>
              </a:ext>
            </a:extLst>
          </p:cNvPr>
          <p:cNvCxnSpPr>
            <a:cxnSpLocks/>
          </p:cNvCxnSpPr>
          <p:nvPr/>
        </p:nvCxnSpPr>
        <p:spPr>
          <a:xfrm>
            <a:off x="6763370" y="3733085"/>
            <a:ext cx="286242" cy="40946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9B07DCD3-3B8C-1049-8DA9-D8E56B020CFA}"/>
              </a:ext>
            </a:extLst>
          </p:cNvPr>
          <p:cNvCxnSpPr>
            <a:cxnSpLocks/>
          </p:cNvCxnSpPr>
          <p:nvPr/>
        </p:nvCxnSpPr>
        <p:spPr>
          <a:xfrm>
            <a:off x="7444657" y="2623136"/>
            <a:ext cx="284115" cy="43065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C08901A0-0EB2-BE49-856E-46326687C765}"/>
              </a:ext>
            </a:extLst>
          </p:cNvPr>
          <p:cNvCxnSpPr>
            <a:cxnSpLocks/>
          </p:cNvCxnSpPr>
          <p:nvPr/>
        </p:nvCxnSpPr>
        <p:spPr>
          <a:xfrm flipH="1">
            <a:off x="6105759" y="3763493"/>
            <a:ext cx="273197" cy="37905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20D1FFDA-9360-E849-9770-988CD44C6BA0}"/>
              </a:ext>
            </a:extLst>
          </p:cNvPr>
          <p:cNvCxnSpPr>
            <a:cxnSpLocks/>
          </p:cNvCxnSpPr>
          <p:nvPr/>
        </p:nvCxnSpPr>
        <p:spPr>
          <a:xfrm flipH="1">
            <a:off x="6917689" y="2562836"/>
            <a:ext cx="296847" cy="511276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1912E56F-8D2D-2047-8689-33B76B9E3FDF}"/>
                  </a:ext>
                </a:extLst>
              </p:cNvPr>
              <p:cNvSpPr txBox="1"/>
              <p:nvPr/>
            </p:nvSpPr>
            <p:spPr>
              <a:xfrm>
                <a:off x="4478064" y="4129087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912E56F-8D2D-2047-8689-33B76B9E3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064" y="4129087"/>
                <a:ext cx="336250" cy="369332"/>
              </a:xfrm>
              <a:prstGeom prst="rect">
                <a:avLst/>
              </a:prstGeom>
              <a:blipFill>
                <a:blip r:embed="rId9"/>
                <a:stretch>
                  <a:fillRect r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523F2B92-C2E1-BC4B-A456-338BE9136BDE}"/>
                  </a:ext>
                </a:extLst>
              </p:cNvPr>
              <p:cNvSpPr txBox="1"/>
              <p:nvPr/>
            </p:nvSpPr>
            <p:spPr>
              <a:xfrm>
                <a:off x="5528804" y="4151414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23F2B92-C2E1-BC4B-A456-338BE9136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804" y="4151414"/>
                <a:ext cx="336250" cy="369332"/>
              </a:xfrm>
              <a:prstGeom prst="rect">
                <a:avLst/>
              </a:prstGeom>
              <a:blipFill>
                <a:blip r:embed="rId10"/>
                <a:stretch>
                  <a:fillRect r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64911DE6-3BF2-8847-B430-08ECAD2663E4}"/>
                  </a:ext>
                </a:extLst>
              </p:cNvPr>
              <p:cNvSpPr txBox="1"/>
              <p:nvPr/>
            </p:nvSpPr>
            <p:spPr>
              <a:xfrm>
                <a:off x="5896009" y="4150396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4911DE6-3BF2-8847-B430-08ECAD266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009" y="4150396"/>
                <a:ext cx="336250" cy="369332"/>
              </a:xfrm>
              <a:prstGeom prst="rect">
                <a:avLst/>
              </a:prstGeom>
              <a:blipFill>
                <a:blip r:embed="rId11"/>
                <a:stretch>
                  <a:fillRect r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94FD924C-F6AF-784B-93FC-DEB205CE920F}"/>
                  </a:ext>
                </a:extLst>
              </p:cNvPr>
              <p:cNvSpPr txBox="1"/>
              <p:nvPr/>
            </p:nvSpPr>
            <p:spPr>
              <a:xfrm>
                <a:off x="6778331" y="4137787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FD924C-F6AF-784B-93FC-DEB205CE9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31" y="4137787"/>
                <a:ext cx="336250" cy="369332"/>
              </a:xfrm>
              <a:prstGeom prst="rect">
                <a:avLst/>
              </a:prstGeom>
              <a:blipFill>
                <a:blip r:embed="rId12"/>
                <a:stretch>
                  <a:fillRect r="-8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22811DEA-A33E-CC40-BA5D-668308AF72E6}"/>
                  </a:ext>
                </a:extLst>
              </p:cNvPr>
              <p:cNvSpPr txBox="1"/>
              <p:nvPr/>
            </p:nvSpPr>
            <p:spPr>
              <a:xfrm>
                <a:off x="6709996" y="3032562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2811DEA-A33E-CC40-BA5D-668308AF7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96" y="3032562"/>
                <a:ext cx="336250" cy="369332"/>
              </a:xfrm>
              <a:prstGeom prst="rect">
                <a:avLst/>
              </a:prstGeom>
              <a:blipFill>
                <a:blip r:embed="rId13"/>
                <a:stretch>
                  <a:fillRect r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D996F48-E9F5-4842-92A2-B5840B5D6133}"/>
                  </a:ext>
                </a:extLst>
              </p:cNvPr>
              <p:cNvSpPr txBox="1"/>
              <p:nvPr/>
            </p:nvSpPr>
            <p:spPr>
              <a:xfrm>
                <a:off x="7536024" y="3037542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996F48-E9F5-4842-92A2-B5840B5D6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024" y="3037542"/>
                <a:ext cx="336250" cy="369332"/>
              </a:xfrm>
              <a:prstGeom prst="rect">
                <a:avLst/>
              </a:prstGeom>
              <a:blipFill>
                <a:blip r:embed="rId14"/>
                <a:stretch>
                  <a:fillRect r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3990B438-BD62-2C4A-A5CD-7BF6DE310647}"/>
                  </a:ext>
                </a:extLst>
              </p:cNvPr>
              <p:cNvSpPr txBox="1"/>
              <p:nvPr/>
            </p:nvSpPr>
            <p:spPr>
              <a:xfrm>
                <a:off x="5906890" y="1531318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990B438-BD62-2C4A-A5CD-7BF6DE310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890" y="1531318"/>
                <a:ext cx="3362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DCE48EA1-A8D7-5D40-B36B-914BA3381B31}"/>
                  </a:ext>
                </a:extLst>
              </p:cNvPr>
              <p:cNvSpPr txBox="1"/>
              <p:nvPr/>
            </p:nvSpPr>
            <p:spPr>
              <a:xfrm>
                <a:off x="5306159" y="2654600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CE48EA1-A8D7-5D40-B36B-914BA3381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59" y="2654600"/>
                <a:ext cx="33625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F73A6C6C-1C6E-2440-93CA-6593E9F8EDCB}"/>
                  </a:ext>
                </a:extLst>
              </p:cNvPr>
              <p:cNvSpPr txBox="1"/>
              <p:nvPr/>
            </p:nvSpPr>
            <p:spPr>
              <a:xfrm>
                <a:off x="4677200" y="3678153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3A6C6C-1C6E-2440-93CA-6593E9F8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200" y="3678153"/>
                <a:ext cx="33625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57FD60A4-1B04-8649-B4F4-105FBBF02E1E}"/>
                  </a:ext>
                </a:extLst>
              </p:cNvPr>
              <p:cNvSpPr txBox="1"/>
              <p:nvPr/>
            </p:nvSpPr>
            <p:spPr>
              <a:xfrm>
                <a:off x="6040562" y="3659308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7FD60A4-1B04-8649-B4F4-105FBBF02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62" y="3659308"/>
                <a:ext cx="33625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354A32B9-E2AB-8E4C-9768-401780760BE8}"/>
                  </a:ext>
                </a:extLst>
              </p:cNvPr>
              <p:cNvSpPr txBox="1"/>
              <p:nvPr/>
            </p:nvSpPr>
            <p:spPr>
              <a:xfrm>
                <a:off x="6786919" y="2570527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54A32B9-E2AB-8E4C-9768-40178076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919" y="2570527"/>
                <a:ext cx="33625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="" xmlns:a16="http://schemas.microsoft.com/office/drawing/2014/main" id="{C62DE20D-8177-C547-B52C-76505718CE6A}"/>
                  </a:ext>
                </a:extLst>
              </p:cNvPr>
              <p:cNvSpPr txBox="1"/>
              <p:nvPr/>
            </p:nvSpPr>
            <p:spPr>
              <a:xfrm>
                <a:off x="6878286" y="1570553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62DE20D-8177-C547-B52C-76505718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286" y="1570553"/>
                <a:ext cx="33625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56E1C005-2003-C44C-9CD1-7DC724EDAE93}"/>
                  </a:ext>
                </a:extLst>
              </p:cNvPr>
              <p:cNvSpPr txBox="1"/>
              <p:nvPr/>
            </p:nvSpPr>
            <p:spPr>
              <a:xfrm>
                <a:off x="7544894" y="2548975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6E1C005-2003-C44C-9CD1-7DC724EDA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94" y="2548975"/>
                <a:ext cx="33625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="" xmlns:a16="http://schemas.microsoft.com/office/drawing/2014/main" id="{7BEC0DC7-654B-2049-A7D0-45E5E3D156F1}"/>
                  </a:ext>
                </a:extLst>
              </p:cNvPr>
              <p:cNvSpPr txBox="1"/>
              <p:nvPr/>
            </p:nvSpPr>
            <p:spPr>
              <a:xfrm>
                <a:off x="6830759" y="3579025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BEC0DC7-654B-2049-A7D0-45E5E3D15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759" y="3579025"/>
                <a:ext cx="33625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="" xmlns:a16="http://schemas.microsoft.com/office/drawing/2014/main" id="{BBF3FB1A-DDAA-5246-9392-93F595F9DBF0}"/>
                  </a:ext>
                </a:extLst>
              </p:cNvPr>
              <p:cNvSpPr txBox="1"/>
              <p:nvPr/>
            </p:nvSpPr>
            <p:spPr>
              <a:xfrm>
                <a:off x="6208773" y="2653799"/>
                <a:ext cx="336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BF3FB1A-DDAA-5246-9392-93F595F9D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773" y="2653799"/>
                <a:ext cx="33625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7904BE1C-E6D9-F845-A9D8-AC72002D6CE1}"/>
              </a:ext>
            </a:extLst>
          </p:cNvPr>
          <p:cNvCxnSpPr/>
          <p:nvPr/>
        </p:nvCxnSpPr>
        <p:spPr>
          <a:xfrm flipH="1">
            <a:off x="6208773" y="1700760"/>
            <a:ext cx="287191" cy="503206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F724F7DC-0A80-714F-85DA-D38B6510BFDD}"/>
              </a:ext>
            </a:extLst>
          </p:cNvPr>
          <p:cNvCxnSpPr>
            <a:cxnSpLocks/>
          </p:cNvCxnSpPr>
          <p:nvPr/>
        </p:nvCxnSpPr>
        <p:spPr>
          <a:xfrm>
            <a:off x="5906890" y="2708900"/>
            <a:ext cx="397948" cy="6929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="" xmlns:a16="http://schemas.microsoft.com/office/drawing/2014/main" id="{2C6FDC26-023E-914F-A75A-FA6C2DEA9710}"/>
              </a:ext>
            </a:extLst>
          </p:cNvPr>
          <p:cNvCxnSpPr/>
          <p:nvPr/>
        </p:nvCxnSpPr>
        <p:spPr>
          <a:xfrm flipH="1">
            <a:off x="5960859" y="3595709"/>
            <a:ext cx="287191" cy="503206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86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260E8CC2-A2E4-FD49-9D0D-8A913FACDF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Frequency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captures order of dependency</a:t>
                </a:r>
              </a:p>
              <a:p>
                <a:r>
                  <a:rPr lang="en-US" dirty="0"/>
                  <a:t>Sums of set functions each dependent on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variables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60E8CC2-A2E4-FD49-9D0D-8A913FACD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A38CF90-D8ED-A248-8551-883ABE233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B1E0FDB-B38C-2542-96E8-8290416D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84CDE5-461E-504B-ACBE-4E55D5BE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C0C6F389-1ECE-9F4F-83F4-581FE6D5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Other</a:t>
            </a:r>
          </a:p>
        </p:txBody>
      </p:sp>
    </p:spTree>
    <p:extLst>
      <p:ext uri="{BB962C8B-B14F-4D97-AF65-F5344CB8AC3E}">
        <p14:creationId xmlns:p14="http://schemas.microsoft.com/office/powerpoint/2010/main" val="2138700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C3DA063-82F7-9A41-9A95-2CF0AF68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D972959-4990-1149-815B-F99B8F48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BAE03C-6851-314A-8440-079FBD6D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D2BDB5FB-568E-874B-B6AC-7B0C4A78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exactly sparse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="" xmlns:a16="http://schemas.microsoft.com/office/drawing/2014/main" id="{ABD513E5-8640-5C4C-9139-3147C67669A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62658391"/>
                  </p:ext>
                </p:extLst>
              </p:nvPr>
            </p:nvGraphicFramePr>
            <p:xfrm>
              <a:off x="323363" y="2496042"/>
              <a:ext cx="8481201" cy="124872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2306">
                      <a:extLst>
                        <a:ext uri="{9D8B030D-6E8A-4147-A177-3AD203B41FA5}">
                          <a16:colId xmlns="" xmlns:a16="http://schemas.microsoft.com/office/drawing/2014/main" val="3587218736"/>
                        </a:ext>
                      </a:extLst>
                    </a:gridCol>
                    <a:gridCol w="1655744">
                      <a:extLst>
                        <a:ext uri="{9D8B030D-6E8A-4147-A177-3AD203B41FA5}">
                          <a16:colId xmlns="" xmlns:a16="http://schemas.microsoft.com/office/drawing/2014/main" val="780615321"/>
                        </a:ext>
                      </a:extLst>
                    </a:gridCol>
                    <a:gridCol w="1368190">
                      <a:extLst>
                        <a:ext uri="{9D8B030D-6E8A-4147-A177-3AD203B41FA5}">
                          <a16:colId xmlns="" xmlns:a16="http://schemas.microsoft.com/office/drawing/2014/main" val="3610559225"/>
                        </a:ext>
                      </a:extLst>
                    </a:gridCol>
                    <a:gridCol w="1656230">
                      <a:extLst>
                        <a:ext uri="{9D8B030D-6E8A-4147-A177-3AD203B41FA5}">
                          <a16:colId xmlns="" xmlns:a16="http://schemas.microsoft.com/office/drawing/2014/main" val="3127267436"/>
                        </a:ext>
                      </a:extLst>
                    </a:gridCol>
                    <a:gridCol w="1928731">
                      <a:extLst>
                        <a:ext uri="{9D8B030D-6E8A-4147-A177-3AD203B41FA5}">
                          <a16:colId xmlns="" xmlns:a16="http://schemas.microsoft.com/office/drawing/2014/main" val="85826265"/>
                        </a:ext>
                      </a:extLst>
                    </a:gridCol>
                  </a:tblGrid>
                  <a:tr h="639129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Exactly sparse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31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31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baseline="30000" dirty="0"/>
                            <a:t>  1</a:t>
                          </a:r>
                          <a:endParaRPr lang="en-US" dirty="0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aseline="30000" dirty="0"/>
                            <a:t>  1</a:t>
                          </a:r>
                          <a:endParaRPr lang="en-US" dirty="0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807868987"/>
                      </a:ext>
                    </a:extLst>
                  </a:tr>
                  <a:tr h="423917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Assumption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31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b="1" dirty="0"/>
                            <a:t>None</a:t>
                          </a:r>
                        </a:p>
                      </a:txBody>
                      <a:tcPr>
                        <a:lnL w="31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Random support</a:t>
                          </a:r>
                          <a:r>
                            <a:rPr lang="en-US" sz="1600" baseline="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0&lt;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539100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ABD513E5-8640-5C4C-9139-3147C67669A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62658391"/>
                  </p:ext>
                </p:extLst>
              </p:nvPr>
            </p:nvGraphicFramePr>
            <p:xfrm>
              <a:off x="323363" y="2496042"/>
              <a:ext cx="8481201" cy="124872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2306">
                      <a:extLst>
                        <a:ext uri="{9D8B030D-6E8A-4147-A177-3AD203B41FA5}">
                          <a16:colId xmlns:a16="http://schemas.microsoft.com/office/drawing/2014/main" val="3587218736"/>
                        </a:ext>
                      </a:extLst>
                    </a:gridCol>
                    <a:gridCol w="1655744">
                      <a:extLst>
                        <a:ext uri="{9D8B030D-6E8A-4147-A177-3AD203B41FA5}">
                          <a16:colId xmlns:a16="http://schemas.microsoft.com/office/drawing/2014/main" val="780615321"/>
                        </a:ext>
                      </a:extLst>
                    </a:gridCol>
                    <a:gridCol w="1368190">
                      <a:extLst>
                        <a:ext uri="{9D8B030D-6E8A-4147-A177-3AD203B41FA5}">
                          <a16:colId xmlns:a16="http://schemas.microsoft.com/office/drawing/2014/main" val="3610559225"/>
                        </a:ext>
                      </a:extLst>
                    </a:gridCol>
                    <a:gridCol w="1656230">
                      <a:extLst>
                        <a:ext uri="{9D8B030D-6E8A-4147-A177-3AD203B41FA5}">
                          <a16:colId xmlns:a16="http://schemas.microsoft.com/office/drawing/2014/main" val="3127267436"/>
                        </a:ext>
                      </a:extLst>
                    </a:gridCol>
                    <a:gridCol w="1928731">
                      <a:extLst>
                        <a:ext uri="{9D8B030D-6E8A-4147-A177-3AD203B41FA5}">
                          <a16:colId xmlns:a16="http://schemas.microsoft.com/office/drawing/2014/main" val="85826265"/>
                        </a:ext>
                      </a:extLst>
                    </a:gridCol>
                  </a:tblGrid>
                  <a:tr h="639129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Exactly sparse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31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1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3846" t="-1961" r="-300769" b="-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7407" t="-1961" r="-262037" b="-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4656" t="-1961" r="-116031" b="-9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40132" t="-1961" b="-9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7868987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Assumption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31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b="1" dirty="0"/>
                            <a:t>None</a:t>
                          </a:r>
                        </a:p>
                      </a:txBody>
                      <a:tcPr>
                        <a:lnL w="317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36396" t="-10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91006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F636F93-ABEA-6A44-B917-B8C47E27315E}"/>
              </a:ext>
            </a:extLst>
          </p:cNvPr>
          <p:cNvSpPr txBox="1"/>
          <p:nvPr/>
        </p:nvSpPr>
        <p:spPr>
          <a:xfrm>
            <a:off x="323607" y="5457840"/>
            <a:ext cx="8496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: R. </a:t>
            </a:r>
            <a:r>
              <a:rPr lang="en-US" sz="1000" dirty="0" err="1"/>
              <a:t>Scheibler</a:t>
            </a:r>
            <a:r>
              <a:rPr lang="en-US" sz="1000" dirty="0"/>
              <a:t> et al. , "A Fast Hadamard Transform for Signals With Sublinear Sparsity in the Transform Domain," in </a:t>
            </a:r>
            <a:r>
              <a:rPr lang="en-US" sz="1000" i="1" dirty="0"/>
              <a:t>IEEE Transactions on Information Theory</a:t>
            </a:r>
            <a:r>
              <a:rPr lang="en-US" sz="1000" dirty="0"/>
              <a:t>, 2015.</a:t>
            </a:r>
          </a:p>
          <a:p>
            <a:r>
              <a:rPr lang="en-US" sz="1000" baseline="30000" dirty="0"/>
              <a:t>2</a:t>
            </a:r>
            <a:r>
              <a:rPr lang="en-US" sz="1000" dirty="0"/>
              <a:t>: S. Peter, and A. Krause. "Learning Fourier sparse set functions." </a:t>
            </a:r>
            <a:r>
              <a:rPr lang="en-US" sz="1000" i="1" dirty="0"/>
              <a:t>Artificial Intelligence and Statistics,</a:t>
            </a:r>
            <a:r>
              <a:rPr lang="en-US" sz="1000" dirty="0"/>
              <a:t> 2012.</a:t>
            </a:r>
          </a:p>
          <a:p>
            <a:r>
              <a:rPr lang="en-US" sz="1000" baseline="30000" dirty="0"/>
              <a:t>3</a:t>
            </a:r>
            <a:r>
              <a:rPr lang="en-US" sz="1000" dirty="0"/>
              <a:t>: I. </a:t>
            </a:r>
            <a:r>
              <a:rPr lang="en-US" sz="1000" dirty="0" err="1"/>
              <a:t>Haviv</a:t>
            </a:r>
            <a:r>
              <a:rPr lang="en-US" sz="1000" dirty="0"/>
              <a:t>, and O. </a:t>
            </a:r>
            <a:r>
              <a:rPr lang="en-US" sz="1000" dirty="0" err="1"/>
              <a:t>Regev</a:t>
            </a:r>
            <a:r>
              <a:rPr lang="en-US" sz="1000" dirty="0"/>
              <a:t>. “The restricted isometry property of subsampled Fourier matrices”. </a:t>
            </a:r>
            <a:r>
              <a:rPr lang="en-US" sz="1000" i="1" dirty="0"/>
              <a:t>Geometric Aspects of Functional Analysis, 2017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="" xmlns:a16="http://schemas.microsoft.com/office/drawing/2014/main" id="{8A9FF709-7E6D-0B44-8AD7-6F60155EF40D}"/>
              </a:ext>
            </a:extLst>
          </p:cNvPr>
          <p:cNvSpPr/>
          <p:nvPr/>
        </p:nvSpPr>
        <p:spPr>
          <a:xfrm rot="16200000" flipH="1">
            <a:off x="3654829" y="389324"/>
            <a:ext cx="144377" cy="2906690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="" xmlns:a16="http://schemas.microsoft.com/office/drawing/2014/main" id="{9773F139-1AD9-8043-A33C-57CA3021EDB4}"/>
              </a:ext>
            </a:extLst>
          </p:cNvPr>
          <p:cNvSpPr/>
          <p:nvPr/>
        </p:nvSpPr>
        <p:spPr>
          <a:xfrm rot="16200000">
            <a:off x="6846130" y="222443"/>
            <a:ext cx="144378" cy="3240449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8E07275-5B48-264A-8888-B7156C23E023}"/>
              </a:ext>
            </a:extLst>
          </p:cNvPr>
          <p:cNvSpPr txBox="1"/>
          <p:nvPr/>
        </p:nvSpPr>
        <p:spPr>
          <a:xfrm>
            <a:off x="2993771" y="1347302"/>
            <a:ext cx="160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Our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CD43C7C-99B8-0E41-9FD1-AEB14E46E984}"/>
              </a:ext>
            </a:extLst>
          </p:cNvPr>
          <p:cNvSpPr txBox="1"/>
          <p:nvPr/>
        </p:nvSpPr>
        <p:spPr>
          <a:xfrm>
            <a:off x="5998107" y="1347302"/>
            <a:ext cx="18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Previous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="" xmlns:a16="http://schemas.microsoft.com/office/drawing/2014/main" id="{02F6CCA8-5329-CC48-8E6F-EA2E611022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8626865"/>
                  </p:ext>
                </p:extLst>
              </p:nvPr>
            </p:nvGraphicFramePr>
            <p:xfrm>
              <a:off x="323363" y="4065763"/>
              <a:ext cx="8481200" cy="107123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82273">
                      <a:extLst>
                        <a:ext uri="{9D8B030D-6E8A-4147-A177-3AD203B41FA5}">
                          <a16:colId xmlns="" xmlns:a16="http://schemas.microsoft.com/office/drawing/2014/main" val="1763737203"/>
                        </a:ext>
                      </a:extLst>
                    </a:gridCol>
                    <a:gridCol w="1656230">
                      <a:extLst>
                        <a:ext uri="{9D8B030D-6E8A-4147-A177-3AD203B41FA5}">
                          <a16:colId xmlns="" xmlns:a16="http://schemas.microsoft.com/office/drawing/2014/main" val="4285523889"/>
                        </a:ext>
                      </a:extLst>
                    </a:gridCol>
                    <a:gridCol w="1368190">
                      <a:extLst>
                        <a:ext uri="{9D8B030D-6E8A-4147-A177-3AD203B41FA5}">
                          <a16:colId xmlns="" xmlns:a16="http://schemas.microsoft.com/office/drawing/2014/main" val="1605450633"/>
                        </a:ext>
                      </a:extLst>
                    </a:gridCol>
                    <a:gridCol w="1656230">
                      <a:extLst>
                        <a:ext uri="{9D8B030D-6E8A-4147-A177-3AD203B41FA5}">
                          <a16:colId xmlns="" xmlns:a16="http://schemas.microsoft.com/office/drawing/2014/main" val="3033108816"/>
                        </a:ext>
                      </a:extLst>
                    </a:gridCol>
                    <a:gridCol w="1918277">
                      <a:extLst>
                        <a:ext uri="{9D8B030D-6E8A-4147-A177-3AD203B41FA5}">
                          <a16:colId xmlns="" xmlns:a16="http://schemas.microsoft.com/office/drawing/2014/main" val="845139735"/>
                        </a:ext>
                      </a:extLst>
                    </a:gridCol>
                  </a:tblGrid>
                  <a:tr h="705472"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Exactly sparse+ low degree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US" sz="1800" b="1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func>
                                  <m:funcPr>
                                    <m:ctrlPr>
                                      <a:rPr lang="en-US" sz="1800" b="1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8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func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func>
                                  <m:funcPr>
                                    <m:ctrlPr>
                                      <a:rPr lang="en-US" b="1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func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aseline="30000" dirty="0"/>
                            <a:t>   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1600" b="0" dirty="0"/>
                            <a:t>  </a:t>
                          </a:r>
                          <a:r>
                            <a:rPr lang="en-US" sz="1600" b="0" baseline="30000" dirty="0"/>
                            <a:t>2</a:t>
                          </a:r>
                          <a:endParaRPr lang="en-US" sz="1600" b="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baseline="30000" dirty="0"/>
                            <a:t>  3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3192880968"/>
                      </a:ext>
                    </a:extLst>
                  </a:tr>
                  <a:tr h="317336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Assumption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800" dirty="0"/>
                            <a:t>None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1055708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02F6CCA8-5329-CC48-8E6F-EA2E611022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8626865"/>
                  </p:ext>
                </p:extLst>
              </p:nvPr>
            </p:nvGraphicFramePr>
            <p:xfrm>
              <a:off x="323363" y="4065763"/>
              <a:ext cx="8481200" cy="107123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82273">
                      <a:extLst>
                        <a:ext uri="{9D8B030D-6E8A-4147-A177-3AD203B41FA5}">
                          <a16:colId xmlns:a16="http://schemas.microsoft.com/office/drawing/2014/main" val="1763737203"/>
                        </a:ext>
                      </a:extLst>
                    </a:gridCol>
                    <a:gridCol w="1656230">
                      <a:extLst>
                        <a:ext uri="{9D8B030D-6E8A-4147-A177-3AD203B41FA5}">
                          <a16:colId xmlns:a16="http://schemas.microsoft.com/office/drawing/2014/main" val="4285523889"/>
                        </a:ext>
                      </a:extLst>
                    </a:gridCol>
                    <a:gridCol w="1368190">
                      <a:extLst>
                        <a:ext uri="{9D8B030D-6E8A-4147-A177-3AD203B41FA5}">
                          <a16:colId xmlns:a16="http://schemas.microsoft.com/office/drawing/2014/main" val="1605450633"/>
                        </a:ext>
                      </a:extLst>
                    </a:gridCol>
                    <a:gridCol w="1656230">
                      <a:extLst>
                        <a:ext uri="{9D8B030D-6E8A-4147-A177-3AD203B41FA5}">
                          <a16:colId xmlns:a16="http://schemas.microsoft.com/office/drawing/2014/main" val="3033108816"/>
                        </a:ext>
                      </a:extLst>
                    </a:gridCol>
                    <a:gridCol w="1918277">
                      <a:extLst>
                        <a:ext uri="{9D8B030D-6E8A-4147-A177-3AD203B41FA5}">
                          <a16:colId xmlns:a16="http://schemas.microsoft.com/office/drawing/2014/main" val="845139735"/>
                        </a:ext>
                      </a:extLst>
                    </a:gridCol>
                  </a:tblGrid>
                  <a:tr h="705472"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Exactly sparse+ low degree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3740" t="-3571" r="-297710" b="-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9259" t="-3571" r="-261111" b="-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6183" t="-3571" r="-115267" b="-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3709" t="-3571" b="-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28809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Assumption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800" dirty="0"/>
                            <a:t>None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5570807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6" name="Table 15">
            <a:extLst>
              <a:ext uri="{FF2B5EF4-FFF2-40B4-BE49-F238E27FC236}">
                <a16:creationId xmlns="" xmlns:a16="http://schemas.microsoft.com/office/drawing/2014/main" id="{263EEA97-C21F-BF44-890D-276C6D93C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188301"/>
              </p:ext>
            </p:extLst>
          </p:nvPr>
        </p:nvGraphicFramePr>
        <p:xfrm>
          <a:off x="2181797" y="2028988"/>
          <a:ext cx="6608896" cy="353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232">
                  <a:extLst>
                    <a:ext uri="{9D8B030D-6E8A-4147-A177-3AD203B41FA5}">
                      <a16:colId xmlns="" xmlns:a16="http://schemas.microsoft.com/office/drawing/2014/main" val="1188223414"/>
                    </a:ext>
                  </a:extLst>
                </a:gridCol>
                <a:gridCol w="1368190">
                  <a:extLst>
                    <a:ext uri="{9D8B030D-6E8A-4147-A177-3AD203B41FA5}">
                      <a16:colId xmlns="" xmlns:a16="http://schemas.microsoft.com/office/drawing/2014/main" val="3890412702"/>
                    </a:ext>
                  </a:extLst>
                </a:gridCol>
                <a:gridCol w="1656230">
                  <a:extLst>
                    <a:ext uri="{9D8B030D-6E8A-4147-A177-3AD203B41FA5}">
                      <a16:colId xmlns="" xmlns:a16="http://schemas.microsoft.com/office/drawing/2014/main" val="576800840"/>
                    </a:ext>
                  </a:extLst>
                </a:gridCol>
                <a:gridCol w="1928244">
                  <a:extLst>
                    <a:ext uri="{9D8B030D-6E8A-4147-A177-3AD203B41FA5}">
                      <a16:colId xmlns="" xmlns:a16="http://schemas.microsoft.com/office/drawing/2014/main" val="4246697707"/>
                    </a:ext>
                  </a:extLst>
                </a:gridCol>
              </a:tblGrid>
              <a:tr h="353459">
                <a:tc>
                  <a:txBody>
                    <a:bodyPr/>
                    <a:lstStyle/>
                    <a:p>
                      <a:r>
                        <a:rPr lang="en-US" sz="1400" b="0" dirty="0"/>
                        <a:t>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Computation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Samples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7643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2175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5FE75BF-B5A2-5648-80C4-38C3BC22F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C0F9C8A-B8EE-634B-81F7-B278D8A63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528CF5E-82EC-EE49-990D-3DE75D24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F4313CEC-C6AE-0543-85E6-666BB45BA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en-US" dirty="0"/>
              <a:t>Results: approximately sparse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="" xmlns:a16="http://schemas.microsoft.com/office/drawing/2014/main" id="{08FE478A-371F-824C-BA2B-21E629CE165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55005983"/>
                  </p:ext>
                </p:extLst>
              </p:nvPr>
            </p:nvGraphicFramePr>
            <p:xfrm>
              <a:off x="323847" y="2499711"/>
              <a:ext cx="8496301" cy="120137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1820">
                      <a:extLst>
                        <a:ext uri="{9D8B030D-6E8A-4147-A177-3AD203B41FA5}">
                          <a16:colId xmlns="" xmlns:a16="http://schemas.microsoft.com/office/drawing/2014/main" val="3587218736"/>
                        </a:ext>
                      </a:extLst>
                    </a:gridCol>
                    <a:gridCol w="1800251">
                      <a:extLst>
                        <a:ext uri="{9D8B030D-6E8A-4147-A177-3AD203B41FA5}">
                          <a16:colId xmlns="" xmlns:a16="http://schemas.microsoft.com/office/drawing/2014/main" val="780615321"/>
                        </a:ext>
                      </a:extLst>
                    </a:gridCol>
                    <a:gridCol w="1425710">
                      <a:extLst>
                        <a:ext uri="{9D8B030D-6E8A-4147-A177-3AD203B41FA5}">
                          <a16:colId xmlns="" xmlns:a16="http://schemas.microsoft.com/office/drawing/2014/main" val="1444643459"/>
                        </a:ext>
                      </a:extLst>
                    </a:gridCol>
                    <a:gridCol w="1526702">
                      <a:extLst>
                        <a:ext uri="{9D8B030D-6E8A-4147-A177-3AD203B41FA5}">
                          <a16:colId xmlns="" xmlns:a16="http://schemas.microsoft.com/office/drawing/2014/main" val="3127267436"/>
                        </a:ext>
                      </a:extLst>
                    </a:gridCol>
                    <a:gridCol w="1871818">
                      <a:extLst>
                        <a:ext uri="{9D8B030D-6E8A-4147-A177-3AD203B41FA5}">
                          <a16:colId xmlns="" xmlns:a16="http://schemas.microsoft.com/office/drawing/2014/main" val="1336312991"/>
                        </a:ext>
                      </a:extLst>
                    </a:gridCol>
                  </a:tblGrid>
                  <a:tr h="591771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Approx. sparse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func>
                                      <m:funcPr>
                                        <m:ctrlPr>
                                          <a:rPr lang="en-US" sz="1600" b="1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1600" b="1" i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</m:func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</m:e>
                                </m:d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r>
                            <a:rPr lang="en-US" sz="1800" b="0" dirty="0"/>
                            <a:t/>
                          </a:r>
                          <a:br>
                            <a:rPr lang="en-US" sz="1800" b="0" dirty="0"/>
                          </a:br>
                          <a:endParaRPr lang="en-US" sz="1800" dirty="0"/>
                        </a:p>
                        <a:p>
                          <a:endParaRPr lang="en-US" dirty="0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b="0" i="1" u="none" strike="noStrike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8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lang="en-US" sz="1800" b="0" i="1" u="none" strike="noStrike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1800" b="0" i="1" u="none" strike="noStrike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u="none" strike="noStrike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1800" b="0" i="1" u="none" strike="noStrike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US" dirty="0"/>
                            <a:t>  </a:t>
                          </a:r>
                          <a:r>
                            <a:rPr lang="en-US" baseline="30000" dirty="0"/>
                            <a:t>4</a:t>
                          </a:r>
                          <a:endParaRPr lang="en-US" dirty="0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  <a:r>
                            <a:rPr lang="en-US" baseline="30000" dirty="0"/>
                            <a:t>4</a:t>
                          </a:r>
                          <a:endParaRPr lang="en-US" dirty="0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300870356"/>
                      </a:ext>
                    </a:extLst>
                  </a:tr>
                  <a:tr h="591771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Assumption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b="1" dirty="0"/>
                            <a:t>None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Random, binary valued support and noise is Gaussian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458682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08FE478A-371F-824C-BA2B-21E629CE165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55005983"/>
                  </p:ext>
                </p:extLst>
              </p:nvPr>
            </p:nvGraphicFramePr>
            <p:xfrm>
              <a:off x="323847" y="2499711"/>
              <a:ext cx="8496301" cy="120137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1820">
                      <a:extLst>
                        <a:ext uri="{9D8B030D-6E8A-4147-A177-3AD203B41FA5}">
                          <a16:colId xmlns:a16="http://schemas.microsoft.com/office/drawing/2014/main" val="3587218736"/>
                        </a:ext>
                      </a:extLst>
                    </a:gridCol>
                    <a:gridCol w="1800251">
                      <a:extLst>
                        <a:ext uri="{9D8B030D-6E8A-4147-A177-3AD203B41FA5}">
                          <a16:colId xmlns:a16="http://schemas.microsoft.com/office/drawing/2014/main" val="780615321"/>
                        </a:ext>
                      </a:extLst>
                    </a:gridCol>
                    <a:gridCol w="1425710">
                      <a:extLst>
                        <a:ext uri="{9D8B030D-6E8A-4147-A177-3AD203B41FA5}">
                          <a16:colId xmlns:a16="http://schemas.microsoft.com/office/drawing/2014/main" val="1444643459"/>
                        </a:ext>
                      </a:extLst>
                    </a:gridCol>
                    <a:gridCol w="1526702">
                      <a:extLst>
                        <a:ext uri="{9D8B030D-6E8A-4147-A177-3AD203B41FA5}">
                          <a16:colId xmlns:a16="http://schemas.microsoft.com/office/drawing/2014/main" val="3127267436"/>
                        </a:ext>
                      </a:extLst>
                    </a:gridCol>
                    <a:gridCol w="1871818">
                      <a:extLst>
                        <a:ext uri="{9D8B030D-6E8A-4147-A177-3AD203B41FA5}">
                          <a16:colId xmlns:a16="http://schemas.microsoft.com/office/drawing/2014/main" val="1336312991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Approx. sparse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4225" t="-2041" r="-267606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8929" t="-2041" r="-239286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35000" t="-2041" r="-123333" b="-106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52703" t="-2041" b="-1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870356"/>
                      </a:ext>
                    </a:extLst>
                  </a:tr>
                  <a:tr h="591771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Assumption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b="1" dirty="0"/>
                            <a:t>None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600" dirty="0"/>
                            <a:t>Random, binary valued support and noise is Gaussian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9525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58682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84AE9BA-E315-7E4C-90C9-4917F0F86B28}"/>
              </a:ext>
            </a:extLst>
          </p:cNvPr>
          <p:cNvSpPr/>
          <p:nvPr/>
        </p:nvSpPr>
        <p:spPr>
          <a:xfrm>
            <a:off x="323847" y="5469612"/>
            <a:ext cx="84963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aseline="30000" dirty="0"/>
              <a:t>2</a:t>
            </a:r>
            <a:r>
              <a:rPr lang="en-US" sz="1000" dirty="0"/>
              <a:t>: P. </a:t>
            </a:r>
            <a:r>
              <a:rPr lang="en-US" sz="1000" dirty="0" err="1"/>
              <a:t>Sobbe</a:t>
            </a:r>
            <a:r>
              <a:rPr lang="en-US" sz="1000" dirty="0"/>
              <a:t>, and A. Krause. "Learning Fourier sparse set functions." </a:t>
            </a:r>
            <a:r>
              <a:rPr lang="en-US" sz="1000" i="1" dirty="0"/>
              <a:t>Artificial Intelligence and Statistics,</a:t>
            </a:r>
            <a:r>
              <a:rPr lang="en-US" sz="1000" dirty="0"/>
              <a:t> 2012.</a:t>
            </a:r>
          </a:p>
          <a:p>
            <a:r>
              <a:rPr lang="en-US" sz="1000" baseline="30000" dirty="0"/>
              <a:t>3</a:t>
            </a:r>
            <a:r>
              <a:rPr lang="en-US" sz="1000" dirty="0"/>
              <a:t>: I. </a:t>
            </a:r>
            <a:r>
              <a:rPr lang="en-US" sz="1000" dirty="0" err="1"/>
              <a:t>Haviv</a:t>
            </a:r>
            <a:r>
              <a:rPr lang="en-US" sz="1000" dirty="0"/>
              <a:t>, and O. </a:t>
            </a:r>
            <a:r>
              <a:rPr lang="en-US" sz="1000" dirty="0" err="1"/>
              <a:t>Regev</a:t>
            </a:r>
            <a:r>
              <a:rPr lang="en-US" sz="1000" dirty="0"/>
              <a:t>. “The restricted isometry property of subsampled Fourier matrices”. </a:t>
            </a:r>
            <a:r>
              <a:rPr lang="en-US" sz="1000" i="1" dirty="0"/>
              <a:t>Geometric Aspects of Functional Analysis, 2017</a:t>
            </a:r>
            <a:endParaRPr lang="en-US" sz="1000" baseline="30000" dirty="0"/>
          </a:p>
          <a:p>
            <a:r>
              <a:rPr lang="en-US" sz="1000" baseline="30000" dirty="0"/>
              <a:t>4</a:t>
            </a:r>
            <a:r>
              <a:rPr lang="en-US" sz="1000" dirty="0"/>
              <a:t>:X. Li, J. K. Bradley, S. </a:t>
            </a:r>
            <a:r>
              <a:rPr lang="en-US" sz="1000" dirty="0" err="1"/>
              <a:t>Pawar</a:t>
            </a:r>
            <a:r>
              <a:rPr lang="en-US" sz="1000" dirty="0"/>
              <a:t> and K. </a:t>
            </a:r>
            <a:r>
              <a:rPr lang="en-US" sz="1000" dirty="0" err="1"/>
              <a:t>Ramchandran</a:t>
            </a:r>
            <a:r>
              <a:rPr lang="en-US" sz="1000" dirty="0"/>
              <a:t>, "The SPRIGHT algorithm for robust sparse Hadamard Transforms," </a:t>
            </a:r>
            <a:r>
              <a:rPr lang="en-US" sz="1000" i="1" dirty="0"/>
              <a:t>IEEE International Symposium on Information Theory, </a:t>
            </a:r>
            <a:r>
              <a:rPr lang="en-US" sz="1000" dirty="0"/>
              <a:t>2014.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="" xmlns:a16="http://schemas.microsoft.com/office/drawing/2014/main" id="{050397B8-B519-DB46-9BB7-F7109EF4040A}"/>
              </a:ext>
            </a:extLst>
          </p:cNvPr>
          <p:cNvSpPr/>
          <p:nvPr/>
        </p:nvSpPr>
        <p:spPr>
          <a:xfrm rot="16200000" flipH="1">
            <a:off x="3757521" y="318351"/>
            <a:ext cx="144377" cy="2906690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="" xmlns:a16="http://schemas.microsoft.com/office/drawing/2014/main" id="{ED9B944F-4BD6-AE43-B29E-B7C4FD7A8F56}"/>
              </a:ext>
            </a:extLst>
          </p:cNvPr>
          <p:cNvSpPr/>
          <p:nvPr/>
        </p:nvSpPr>
        <p:spPr>
          <a:xfrm rot="16200000">
            <a:off x="6948822" y="151470"/>
            <a:ext cx="144378" cy="3240449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A489C8E-81CD-1B43-AF2A-D39BD3EB1011}"/>
              </a:ext>
            </a:extLst>
          </p:cNvPr>
          <p:cNvSpPr txBox="1"/>
          <p:nvPr/>
        </p:nvSpPr>
        <p:spPr>
          <a:xfrm>
            <a:off x="3168473" y="1281187"/>
            <a:ext cx="160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Our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7F9DBEF-167B-F241-BE73-2D741919F672}"/>
              </a:ext>
            </a:extLst>
          </p:cNvPr>
          <p:cNvSpPr txBox="1"/>
          <p:nvPr/>
        </p:nvSpPr>
        <p:spPr>
          <a:xfrm>
            <a:off x="6100799" y="1276329"/>
            <a:ext cx="18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Previous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="" xmlns:a16="http://schemas.microsoft.com/office/drawing/2014/main" id="{DF65CCD0-C20E-2D49-862E-577932401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393966"/>
                  </p:ext>
                </p:extLst>
              </p:nvPr>
            </p:nvGraphicFramePr>
            <p:xfrm>
              <a:off x="323847" y="3893307"/>
              <a:ext cx="8496300" cy="126410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1823">
                      <a:extLst>
                        <a:ext uri="{9D8B030D-6E8A-4147-A177-3AD203B41FA5}">
                          <a16:colId xmlns="" xmlns:a16="http://schemas.microsoft.com/office/drawing/2014/main" val="1784593003"/>
                        </a:ext>
                      </a:extLst>
                    </a:gridCol>
                    <a:gridCol w="1800250">
                      <a:extLst>
                        <a:ext uri="{9D8B030D-6E8A-4147-A177-3AD203B41FA5}">
                          <a16:colId xmlns="" xmlns:a16="http://schemas.microsoft.com/office/drawing/2014/main" val="1559800229"/>
                        </a:ext>
                      </a:extLst>
                    </a:gridCol>
                    <a:gridCol w="1425707">
                      <a:extLst>
                        <a:ext uri="{9D8B030D-6E8A-4147-A177-3AD203B41FA5}">
                          <a16:colId xmlns="" xmlns:a16="http://schemas.microsoft.com/office/drawing/2014/main" val="4243027492"/>
                        </a:ext>
                      </a:extLst>
                    </a:gridCol>
                    <a:gridCol w="1526703">
                      <a:extLst>
                        <a:ext uri="{9D8B030D-6E8A-4147-A177-3AD203B41FA5}">
                          <a16:colId xmlns="" xmlns:a16="http://schemas.microsoft.com/office/drawing/2014/main" val="1203587440"/>
                        </a:ext>
                      </a:extLst>
                    </a:gridCol>
                    <a:gridCol w="1871817">
                      <a:extLst>
                        <a:ext uri="{9D8B030D-6E8A-4147-A177-3AD203B41FA5}">
                          <a16:colId xmlns="" xmlns:a16="http://schemas.microsoft.com/office/drawing/2014/main" val="1476397783"/>
                        </a:ext>
                      </a:extLst>
                    </a:gridCol>
                  </a:tblGrid>
                  <a:tr h="712892"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Approx. sparse + </a:t>
                          </a:r>
                        </a:p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Low degree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d>
                                  <m:dPr>
                                    <m:ctrlPr>
                                      <a:rPr lang="en-US" sz="1600" b="1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𝒌𝒏</m:t>
                                    </m:r>
                                    <m:func>
                                      <m:funcPr>
                                        <m:ctrlPr>
                                          <a:rPr lang="en-US" sz="1600" b="1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1600" b="1" i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</m:func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func>
                                      <m:funcPr>
                                        <m:ctrlPr>
                                          <a:rPr lang="en-US" sz="1600" b="1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1600" b="1" i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e>
                                    </m:func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𝐝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𝐧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sz="1600" b="1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1" i="0" smtClean="0">
                                            <a:latin typeface="Cambria Math" panose="02040503050406030204" pitchFamily="18" charset="0"/>
                                          </a:rPr>
                                          <m:t>𝐝</m:t>
                                        </m:r>
                                        <m:r>
                                          <a:rPr lang="en-US" sz="1600" b="1" i="0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600" b="1" i="0" smtClean="0">
                                            <a:latin typeface="Cambria Math" panose="02040503050406030204" pitchFamily="18" charset="0"/>
                                          </a:rPr>
                                          <m:t>𝐥𝐨𝐠𝐧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800" b="1" i="0" u="none" strike="noStrike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𝒌𝒅</m:t>
                                </m:r>
                                <m:func>
                                  <m:funcPr>
                                    <m:ctrlPr>
                                      <a:rPr lang="en-US" sz="1600" b="1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US" sz="1600" b="1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  <m:func>
                                      <m:funcPr>
                                        <m:ctrlPr>
                                          <a:rPr lang="en-US" sz="1600" b="1" i="1" smtClean="0">
                                            <a:latin typeface="Cambria Math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sz="1600" b="1" i="0" smtClean="0">
                                            <a:latin typeface="Cambria Math" panose="02040503050406030204" pitchFamily="18" charset="0"/>
                                          </a:rPr>
                                          <m:t>𝐥𝐨𝐠</m:t>
                                        </m:r>
                                      </m:fName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</m:func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  <a:r>
                            <a:rPr lang="en-US" baseline="30000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16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1600" b="0" dirty="0"/>
                            <a:t>  </a:t>
                          </a:r>
                          <a:r>
                            <a:rPr lang="en-US" sz="1600" b="0" baseline="30000" dirty="0"/>
                            <a:t>2</a:t>
                          </a:r>
                          <a:endParaRPr lang="en-US" sz="1600" b="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baseline="30000" dirty="0"/>
                            <a:t>  3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88912741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Assumptions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None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22306518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65CCD0-C20E-2D49-862E-577932401C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393966"/>
                  </p:ext>
                </p:extLst>
              </p:nvPr>
            </p:nvGraphicFramePr>
            <p:xfrm>
              <a:off x="323847" y="3893307"/>
              <a:ext cx="8496300" cy="126410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87182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784593003"/>
                        </a:ext>
                      </a:extLst>
                    </a:gridCol>
                    <a:gridCol w="180025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559800229"/>
                        </a:ext>
                      </a:extLst>
                    </a:gridCol>
                    <a:gridCol w="142570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243027492"/>
                        </a:ext>
                      </a:extLst>
                    </a:gridCol>
                    <a:gridCol w="152670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203587440"/>
                        </a:ext>
                      </a:extLst>
                    </a:gridCol>
                    <a:gridCol w="187181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476397783"/>
                        </a:ext>
                      </a:extLst>
                    </a:gridCol>
                  </a:tblGrid>
                  <a:tr h="880237">
                    <a:tc>
                      <a:txBody>
                        <a:bodyPr/>
                        <a:lstStyle/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Approx. sparse + </a:t>
                          </a:r>
                        </a:p>
                        <a:p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</a:rPr>
                            <a:t>Low degree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4407" t="-58904" r="-269153" b="-91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57692" t="-58904" r="-239316" b="-91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3466" t="-58904" r="-123108" b="-910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54397" t="-58904" r="-651" b="-910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89127410"/>
                      </a:ext>
                    </a:extLst>
                  </a:tr>
                  <a:tr h="383865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Assumptions</a:t>
                          </a: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sz="1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None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/>
                            <a:t>None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23065183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1" name="Table 20">
            <a:extLst>
              <a:ext uri="{FF2B5EF4-FFF2-40B4-BE49-F238E27FC236}">
                <a16:creationId xmlns="" xmlns:a16="http://schemas.microsoft.com/office/drawing/2014/main" id="{A42F7F40-A07E-ED48-92CF-73673A99A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079270"/>
              </p:ext>
            </p:extLst>
          </p:nvPr>
        </p:nvGraphicFramePr>
        <p:xfrm>
          <a:off x="2181797" y="2028988"/>
          <a:ext cx="6608896" cy="353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4123">
                  <a:extLst>
                    <a:ext uri="{9D8B030D-6E8A-4147-A177-3AD203B41FA5}">
                      <a16:colId xmlns="" xmlns:a16="http://schemas.microsoft.com/office/drawing/2014/main" val="1188223414"/>
                    </a:ext>
                  </a:extLst>
                </a:gridCol>
                <a:gridCol w="1440200">
                  <a:extLst>
                    <a:ext uri="{9D8B030D-6E8A-4147-A177-3AD203B41FA5}">
                      <a16:colId xmlns="" xmlns:a16="http://schemas.microsoft.com/office/drawing/2014/main" val="3890412702"/>
                    </a:ext>
                  </a:extLst>
                </a:gridCol>
                <a:gridCol w="1512210">
                  <a:extLst>
                    <a:ext uri="{9D8B030D-6E8A-4147-A177-3AD203B41FA5}">
                      <a16:colId xmlns="" xmlns:a16="http://schemas.microsoft.com/office/drawing/2014/main" val="576800840"/>
                    </a:ext>
                  </a:extLst>
                </a:gridCol>
                <a:gridCol w="1842363">
                  <a:extLst>
                    <a:ext uri="{9D8B030D-6E8A-4147-A177-3AD203B41FA5}">
                      <a16:colId xmlns="" xmlns:a16="http://schemas.microsoft.com/office/drawing/2014/main" val="4246697707"/>
                    </a:ext>
                  </a:extLst>
                </a:gridCol>
              </a:tblGrid>
              <a:tr h="353459">
                <a:tc>
                  <a:txBody>
                    <a:bodyPr/>
                    <a:lstStyle/>
                    <a:p>
                      <a:r>
                        <a:rPr lang="en-US" sz="1400" b="0" dirty="0"/>
                        <a:t>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Computation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Samples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7643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009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55349EF2-F91C-F24F-8367-3C3911691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elements chosen independently and uniformly at random</a:t>
                </a:r>
              </a:p>
              <a:p>
                <a:r>
                  <a:rPr lang="en-US" dirty="0"/>
                  <a:t>Hash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/>
                  <a:t> buckets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:=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̃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349EF2-F91C-F24F-8367-3C3911691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EC96A3E-93FA-204D-8D61-BCBE6DFF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BA32E8F-DA6A-1D45-9D2A-67BFDBE1B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Andisheh</a:t>
            </a:r>
            <a:r>
              <a:rPr lang="en-GB" dirty="0"/>
              <a:t> </a:t>
            </a:r>
            <a:r>
              <a:rPr lang="en-GB" dirty="0" err="1"/>
              <a:t>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DA36B8C-DBED-CC45-A4A5-764EA0D32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96EA6EE0-7B64-1244-BEA4-2B52F35C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Techniques: hashing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F44A12F-EDB0-7C46-9B06-9F5A26FD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10" y="791621"/>
            <a:ext cx="2150880" cy="16021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C4D59E87-5F80-B84A-9BBE-06367BF11D9E}"/>
              </a:ext>
            </a:extLst>
          </p:cNvPr>
          <p:cNvCxnSpPr/>
          <p:nvPr/>
        </p:nvCxnSpPr>
        <p:spPr>
          <a:xfrm>
            <a:off x="6156220" y="3501010"/>
            <a:ext cx="720100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B3FC060-331F-0D48-9200-C19405AE4377}"/>
              </a:ext>
            </a:extLst>
          </p:cNvPr>
          <p:cNvSpPr txBox="1"/>
          <p:nvPr/>
        </p:nvSpPr>
        <p:spPr>
          <a:xfrm>
            <a:off x="7058847" y="3249854"/>
            <a:ext cx="153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Pairwise independent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CDC611E5-D8C9-8B44-8AD2-2898E6A92201}"/>
              </a:ext>
            </a:extLst>
          </p:cNvPr>
          <p:cNvCxnSpPr/>
          <p:nvPr/>
        </p:nvCxnSpPr>
        <p:spPr>
          <a:xfrm>
            <a:off x="3059790" y="3896185"/>
            <a:ext cx="1944270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F6A539DF-1EE5-DF45-8B8B-5131229E9B9F}"/>
                  </a:ext>
                </a:extLst>
              </p:cNvPr>
              <p:cNvSpPr txBox="1"/>
              <p:nvPr/>
            </p:nvSpPr>
            <p:spPr>
              <a:xfrm>
                <a:off x="5076069" y="3711519"/>
                <a:ext cx="1982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(sparsity)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A539DF-1EE5-DF45-8B8B-5131229E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69" y="3711519"/>
                <a:ext cx="1982777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104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4C9C0B1-9439-F74F-B72B-4E6B8A12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BEAD29A-2E46-1641-8960-B478D28A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8B07529-8977-DA40-A2B1-8C5A2974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F09FDC3B-E6CE-254C-A9AF-3C74DC52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Techniques: hashing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A502DDF-7597-D346-9E4C-7CC7C8D5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50" y="4221110"/>
            <a:ext cx="942153" cy="94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EBBF151-A8D3-2E43-AE4E-B0684F85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30" y="4254859"/>
            <a:ext cx="942153" cy="942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09AAEC7-B6C6-1F4C-ABB8-2F56F0CA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90" y="4254859"/>
            <a:ext cx="942153" cy="942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2474DE4-8BEA-4B43-91CB-7EEAF811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770" y="4254859"/>
            <a:ext cx="942153" cy="942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CA65446-B129-3441-8F15-A598CD38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10" y="4254859"/>
            <a:ext cx="942153" cy="942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BFDAA871-87FE-5E42-8BE8-23806E57CB29}"/>
                  </a:ext>
                </a:extLst>
              </p:cNvPr>
              <p:cNvSpPr txBox="1"/>
              <p:nvPr/>
            </p:nvSpPr>
            <p:spPr>
              <a:xfrm>
                <a:off x="1865995" y="5197012"/>
                <a:ext cx="737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(0,0,0)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DAA871-87FE-5E42-8BE8-23806E57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995" y="5197012"/>
                <a:ext cx="737381" cy="276999"/>
              </a:xfrm>
              <a:prstGeom prst="rect">
                <a:avLst/>
              </a:prstGeom>
              <a:blipFill>
                <a:blip r:embed="rId3"/>
                <a:stretch>
                  <a:fillRect l="-8475" r="-847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0504C9FF-ABB9-3347-AE1F-7C9298730C28}"/>
                  </a:ext>
                </a:extLst>
              </p:cNvPr>
              <p:cNvSpPr txBox="1"/>
              <p:nvPr/>
            </p:nvSpPr>
            <p:spPr>
              <a:xfrm>
                <a:off x="3018155" y="5197012"/>
                <a:ext cx="737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504C9FF-ABB9-3347-AE1F-7C929873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155" y="5197012"/>
                <a:ext cx="737381" cy="276999"/>
              </a:xfrm>
              <a:prstGeom prst="rect">
                <a:avLst/>
              </a:prstGeom>
              <a:blipFill>
                <a:blip r:embed="rId4"/>
                <a:stretch>
                  <a:fillRect l="-10169" r="-847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A2E3AECF-12E9-074A-B6DE-555B60629297}"/>
                  </a:ext>
                </a:extLst>
              </p:cNvPr>
              <p:cNvSpPr txBox="1"/>
              <p:nvPr/>
            </p:nvSpPr>
            <p:spPr>
              <a:xfrm>
                <a:off x="4420384" y="5197012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E3AECF-12E9-074A-B6DE-555B60629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84" y="5197012"/>
                <a:ext cx="23724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5911CC4C-30CB-EE4A-AB26-AD5B65F1A93F}"/>
                  </a:ext>
                </a:extLst>
              </p:cNvPr>
              <p:cNvSpPr txBox="1"/>
              <p:nvPr/>
            </p:nvSpPr>
            <p:spPr>
              <a:xfrm>
                <a:off x="5322476" y="5189246"/>
                <a:ext cx="737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(1,1,0)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11CC4C-30CB-EE4A-AB26-AD5B65F1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76" y="5189246"/>
                <a:ext cx="737381" cy="276999"/>
              </a:xfrm>
              <a:prstGeom prst="rect">
                <a:avLst/>
              </a:prstGeom>
              <a:blipFill>
                <a:blip r:embed="rId6"/>
                <a:stretch>
                  <a:fillRect l="-8475" r="-847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751563B4-A01D-F84C-8ACD-12EF9F06AC2A}"/>
                  </a:ext>
                </a:extLst>
              </p:cNvPr>
              <p:cNvSpPr txBox="1"/>
              <p:nvPr/>
            </p:nvSpPr>
            <p:spPr>
              <a:xfrm>
                <a:off x="6474635" y="5189246"/>
                <a:ext cx="7373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(1,1,1)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1563B4-A01D-F84C-8ACD-12EF9F06A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635" y="5189246"/>
                <a:ext cx="737381" cy="276999"/>
              </a:xfrm>
              <a:prstGeom prst="rect">
                <a:avLst/>
              </a:prstGeom>
              <a:blipFill>
                <a:blip r:embed="rId7"/>
                <a:stretch>
                  <a:fillRect l="-8475" r="-8475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08D601B7-24E8-DC41-9F6A-DE57BC3192D3}"/>
              </a:ext>
            </a:extLst>
          </p:cNvPr>
          <p:cNvCxnSpPr/>
          <p:nvPr/>
        </p:nvCxnSpPr>
        <p:spPr>
          <a:xfrm>
            <a:off x="5652150" y="3140960"/>
            <a:ext cx="0" cy="100814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BE6846B8-9A67-D149-A826-6511E9B76E0A}"/>
                  </a:ext>
                </a:extLst>
              </p:cNvPr>
              <p:cNvSpPr txBox="1"/>
              <p:nvPr/>
            </p:nvSpPr>
            <p:spPr>
              <a:xfrm>
                <a:off x="4432710" y="2697461"/>
                <a:ext cx="2372893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=(1,1,0)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6846B8-9A67-D149-A826-6511E9B76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710" y="2697461"/>
                <a:ext cx="2372893" cy="312650"/>
              </a:xfrm>
              <a:prstGeom prst="rect">
                <a:avLst/>
              </a:prstGeom>
              <a:blipFill>
                <a:blip r:embed="rId8"/>
                <a:stretch>
                  <a:fillRect l="-1596" t="-3846" r="-2128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0905EA82-4625-B242-B1FD-EAE1ED57ED17}"/>
              </a:ext>
            </a:extLst>
          </p:cNvPr>
          <p:cNvCxnSpPr>
            <a:cxnSpLocks/>
          </p:cNvCxnSpPr>
          <p:nvPr/>
        </p:nvCxnSpPr>
        <p:spPr>
          <a:xfrm>
            <a:off x="2705763" y="2697461"/>
            <a:ext cx="2658347" cy="155739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A9B346DA-9FBF-3646-A476-57F06F64FB44}"/>
                  </a:ext>
                </a:extLst>
              </p:cNvPr>
              <p:cNvSpPr txBox="1"/>
              <p:nvPr/>
            </p:nvSpPr>
            <p:spPr>
              <a:xfrm>
                <a:off x="575949" y="2261055"/>
                <a:ext cx="4259628" cy="303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(1,1,0)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(1,  0,  0,  0, 0)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0,  0, 0)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0)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9B346DA-9FBF-3646-A476-57F06F64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49" y="2261055"/>
                <a:ext cx="4259628" cy="303673"/>
              </a:xfrm>
              <a:prstGeom prst="rect">
                <a:avLst/>
              </a:prstGeom>
              <a:blipFill>
                <a:blip r:embed="rId9"/>
                <a:stretch>
                  <a:fillRect l="-593" t="-12000" r="-29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61821755-AD1C-B341-B456-A2DFEB732D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50" y="992126"/>
            <a:ext cx="4763219" cy="11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354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0D05D53E-5E41-2B4F-8F4C-53715A8C28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:=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dirty="0"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Repeat for a fixed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and different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D05D53E-5E41-2B4F-8F4C-53715A8C28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7431D88-FADE-AD43-A594-10394B17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5ADA758-D746-594F-8113-2A593C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802C5D-4585-5841-91F5-D41EEDC7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A863D39B-9157-684A-A49C-3847ADB4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Techniques: hashing</a:t>
            </a:r>
          </a:p>
        </p:txBody>
      </p:sp>
    </p:spTree>
    <p:extLst>
      <p:ext uri="{BB962C8B-B14F-4D97-AF65-F5344CB8AC3E}">
        <p14:creationId xmlns:p14="http://schemas.microsoft.com/office/powerpoint/2010/main" val="21337859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10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Given: oracle access to some set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b="0" dirty="0">
                    <a:ea typeface="Cambria Math" charset="0"/>
                    <a:cs typeface="Cambria Math" charset="0"/>
                  </a:rPr>
                  <a:t> ?</a:t>
                </a:r>
              </a:p>
              <a:p>
                <a:r>
                  <a:rPr lang="en-US" dirty="0">
                    <a:ea typeface="Cambria Math" charset="0"/>
                    <a:cs typeface="Cambria Math" charset="0"/>
                  </a:rPr>
                  <a:t>Goal: “learn”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𝐺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?</a:t>
                </a:r>
              </a:p>
              <a:p>
                <a:r>
                  <a:rPr lang="en-US" dirty="0">
                    <a:ea typeface="Cambria Math" charset="0"/>
                    <a:cs typeface="Cambria Math" charset="0"/>
                  </a:rPr>
                  <a:t>Assumptions?</a:t>
                </a: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1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023785" y="3645030"/>
            <a:ext cx="3096430" cy="7921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Sparsity in the Fourier domain</a:t>
            </a:r>
          </a:p>
        </p:txBody>
      </p:sp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A837401D-9184-754F-9E8C-5F7AED69DC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linear measurements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can one recover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0" dirty="0"/>
                  <a:t> ?  </a:t>
                </a:r>
              </a:p>
              <a:p>
                <a:r>
                  <a:rPr lang="en-US" dirty="0"/>
                  <a:t>Just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=(0,…0 , 1, 0, …,0)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if frequency is of degree one  ? </a:t>
                </a:r>
              </a:p>
              <a:p>
                <a:pPr lvl="1"/>
                <a:r>
                  <a:rPr lang="en-US" dirty="0"/>
                  <a:t>Binary search: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measurements</a:t>
                </a:r>
              </a:p>
              <a:p>
                <a:r>
                  <a:rPr lang="en-US" dirty="0"/>
                  <a:t>What if frequency is of degree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?</a:t>
                </a:r>
              </a:p>
              <a:p>
                <a:pPr lvl="1"/>
                <a:r>
                  <a:rPr lang="en-US" dirty="0"/>
                  <a:t>Hashing and binary search: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measurements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837401D-9184-754F-9E8C-5F7AED69DC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7B67AF2-88AE-E649-B70C-56D9D62E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684E79-DFD8-6344-A924-259B3E94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F6D2FA2-B72F-474A-BF62-ADB38FC4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72D2E2CF-3D30-2B4B-8DCB-0FF62AED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Techniques: Compressive Sensing over finite fields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556DD3CE-955C-784A-99A5-B1A4FF56A95C}"/>
              </a:ext>
            </a:extLst>
          </p:cNvPr>
          <p:cNvCxnSpPr>
            <a:cxnSpLocks/>
          </p:cNvCxnSpPr>
          <p:nvPr/>
        </p:nvCxnSpPr>
        <p:spPr>
          <a:xfrm flipV="1">
            <a:off x="4355970" y="3212970"/>
            <a:ext cx="0" cy="43206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DF3819D6-7481-EA47-96D3-6D5A675E1FE5}"/>
                  </a:ext>
                </a:extLst>
              </p:cNvPr>
              <p:cNvSpPr txBox="1"/>
              <p:nvPr/>
            </p:nvSpPr>
            <p:spPr>
              <a:xfrm>
                <a:off x="3622949" y="3724323"/>
                <a:ext cx="1466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’</a:t>
                </a:r>
                <a:r>
                  <a:rPr lang="en-US" dirty="0" err="1"/>
                  <a:t>th</a:t>
                </a:r>
                <a:r>
                  <a:rPr lang="en-US" dirty="0"/>
                  <a:t> coordinate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3819D6-7481-EA47-96D3-6D5A675E1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949" y="3724323"/>
                <a:ext cx="1466042" cy="276999"/>
              </a:xfrm>
              <a:prstGeom prst="rect">
                <a:avLst/>
              </a:prstGeom>
              <a:blipFill>
                <a:blip r:embed="rId3"/>
                <a:stretch>
                  <a:fillRect l="-5128" t="-21739" r="-769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BABC861-5694-7644-8B79-D0D889FAB1FA}"/>
              </a:ext>
            </a:extLst>
          </p:cNvPr>
          <p:cNvSpPr/>
          <p:nvPr/>
        </p:nvSpPr>
        <p:spPr>
          <a:xfrm>
            <a:off x="5904047" y="4182647"/>
            <a:ext cx="1280160" cy="144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9AB2E34-D0B0-CA44-8D08-0B060234495B}"/>
              </a:ext>
            </a:extLst>
          </p:cNvPr>
          <p:cNvSpPr/>
          <p:nvPr/>
        </p:nvSpPr>
        <p:spPr>
          <a:xfrm>
            <a:off x="7184207" y="4182647"/>
            <a:ext cx="1280160" cy="14473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5A39131-FB5C-C04E-958B-EBD8CF68A372}"/>
              </a:ext>
            </a:extLst>
          </p:cNvPr>
          <p:cNvSpPr/>
          <p:nvPr/>
        </p:nvSpPr>
        <p:spPr>
          <a:xfrm>
            <a:off x="5909377" y="4466221"/>
            <a:ext cx="640080" cy="14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1E8A5B2-9032-F84A-B783-6A5A862D6FE1}"/>
              </a:ext>
            </a:extLst>
          </p:cNvPr>
          <p:cNvSpPr/>
          <p:nvPr/>
        </p:nvSpPr>
        <p:spPr>
          <a:xfrm>
            <a:off x="5902085" y="4731423"/>
            <a:ext cx="320040" cy="146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6D11B83-51AC-7645-81A0-CA73171C9AA8}"/>
              </a:ext>
            </a:extLst>
          </p:cNvPr>
          <p:cNvSpPr/>
          <p:nvPr/>
        </p:nvSpPr>
        <p:spPr>
          <a:xfrm>
            <a:off x="6544127" y="4463612"/>
            <a:ext cx="640080" cy="14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9E3B8C7-A4D0-CD47-BBA2-0985D432BF42}"/>
              </a:ext>
            </a:extLst>
          </p:cNvPr>
          <p:cNvSpPr/>
          <p:nvPr/>
        </p:nvSpPr>
        <p:spPr>
          <a:xfrm>
            <a:off x="6218889" y="4731098"/>
            <a:ext cx="320040" cy="14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6B2A909-50A3-C34E-9AFB-2E05BA90F50B}"/>
              </a:ext>
            </a:extLst>
          </p:cNvPr>
          <p:cNvSpPr/>
          <p:nvPr/>
        </p:nvSpPr>
        <p:spPr>
          <a:xfrm>
            <a:off x="7184207" y="4460504"/>
            <a:ext cx="640080" cy="144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0380B4C-6575-2845-83A3-D3C35C0372C0}"/>
              </a:ext>
            </a:extLst>
          </p:cNvPr>
          <p:cNvSpPr/>
          <p:nvPr/>
        </p:nvSpPr>
        <p:spPr>
          <a:xfrm>
            <a:off x="7819094" y="4462272"/>
            <a:ext cx="640080" cy="14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70F62C2A-62B4-4841-950F-A0F3ED0400B0}"/>
              </a:ext>
            </a:extLst>
          </p:cNvPr>
          <p:cNvSpPr/>
          <p:nvPr/>
        </p:nvSpPr>
        <p:spPr>
          <a:xfrm>
            <a:off x="6535693" y="4727448"/>
            <a:ext cx="320040" cy="146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79A39FB-CFFF-3A42-A406-0E24D3985808}"/>
              </a:ext>
            </a:extLst>
          </p:cNvPr>
          <p:cNvSpPr/>
          <p:nvPr/>
        </p:nvSpPr>
        <p:spPr>
          <a:xfrm>
            <a:off x="7179014" y="4726048"/>
            <a:ext cx="320040" cy="146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C9A6924F-1554-CD4F-97BD-1F8C4240FE72}"/>
              </a:ext>
            </a:extLst>
          </p:cNvPr>
          <p:cNvSpPr/>
          <p:nvPr/>
        </p:nvSpPr>
        <p:spPr>
          <a:xfrm>
            <a:off x="7819094" y="4722018"/>
            <a:ext cx="320040" cy="146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C477C62A-44C4-A34B-8319-DD60AE8947BB}"/>
              </a:ext>
            </a:extLst>
          </p:cNvPr>
          <p:cNvSpPr/>
          <p:nvPr/>
        </p:nvSpPr>
        <p:spPr>
          <a:xfrm>
            <a:off x="6854400" y="4727448"/>
            <a:ext cx="320040" cy="14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AF83EEE4-71EB-C445-A043-2A21EB144CC8}"/>
              </a:ext>
            </a:extLst>
          </p:cNvPr>
          <p:cNvSpPr/>
          <p:nvPr/>
        </p:nvSpPr>
        <p:spPr>
          <a:xfrm>
            <a:off x="7499054" y="4724038"/>
            <a:ext cx="320040" cy="14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1830F1E6-E733-A241-82C7-AFC3C3B5CDB5}"/>
              </a:ext>
            </a:extLst>
          </p:cNvPr>
          <p:cNvSpPr/>
          <p:nvPr/>
        </p:nvSpPr>
        <p:spPr>
          <a:xfrm>
            <a:off x="8139134" y="4722018"/>
            <a:ext cx="320040" cy="1463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64D2A195-B4F2-514B-96E0-A65EB32D6164}"/>
              </a:ext>
            </a:extLst>
          </p:cNvPr>
          <p:cNvSpPr/>
          <p:nvPr/>
        </p:nvSpPr>
        <p:spPr>
          <a:xfrm>
            <a:off x="5911852" y="3696508"/>
            <a:ext cx="320040" cy="1463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91355070-795A-1548-8B13-B028D575785B}"/>
              </a:ext>
            </a:extLst>
          </p:cNvPr>
          <p:cNvSpPr/>
          <p:nvPr/>
        </p:nvSpPr>
        <p:spPr>
          <a:xfrm>
            <a:off x="6228656" y="3696183"/>
            <a:ext cx="320040" cy="1463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83FCC9E4-484C-1D4D-B514-6E18410094D2}"/>
              </a:ext>
            </a:extLst>
          </p:cNvPr>
          <p:cNvSpPr/>
          <p:nvPr/>
        </p:nvSpPr>
        <p:spPr>
          <a:xfrm>
            <a:off x="6545460" y="3692533"/>
            <a:ext cx="320040" cy="1463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BB4E8932-D073-224D-959C-C6520F73FC33}"/>
              </a:ext>
            </a:extLst>
          </p:cNvPr>
          <p:cNvSpPr/>
          <p:nvPr/>
        </p:nvSpPr>
        <p:spPr>
          <a:xfrm>
            <a:off x="7188781" y="3691133"/>
            <a:ext cx="320040" cy="1463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42D65148-C48E-BE45-8832-420A4392064D}"/>
              </a:ext>
            </a:extLst>
          </p:cNvPr>
          <p:cNvSpPr/>
          <p:nvPr/>
        </p:nvSpPr>
        <p:spPr>
          <a:xfrm>
            <a:off x="7828861" y="3687103"/>
            <a:ext cx="320040" cy="1463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B02E1C51-BAFC-D34E-A9F7-DBC18CD5CF44}"/>
              </a:ext>
            </a:extLst>
          </p:cNvPr>
          <p:cNvSpPr/>
          <p:nvPr/>
        </p:nvSpPr>
        <p:spPr>
          <a:xfrm>
            <a:off x="6864167" y="3692533"/>
            <a:ext cx="320040" cy="146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D07EEC84-FD84-F74E-B4DF-E299E1099A5A}"/>
              </a:ext>
            </a:extLst>
          </p:cNvPr>
          <p:cNvSpPr/>
          <p:nvPr/>
        </p:nvSpPr>
        <p:spPr>
          <a:xfrm>
            <a:off x="7508821" y="3689123"/>
            <a:ext cx="320040" cy="1463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0D8733C9-C5F1-4745-8C1A-E659A553E830}"/>
              </a:ext>
            </a:extLst>
          </p:cNvPr>
          <p:cNvSpPr/>
          <p:nvPr/>
        </p:nvSpPr>
        <p:spPr>
          <a:xfrm>
            <a:off x="8148901" y="3687103"/>
            <a:ext cx="320040" cy="1463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3DF1EE3A-0F7A-9946-924E-1381625BBC44}"/>
                  </a:ext>
                </a:extLst>
              </p:cNvPr>
              <p:cNvSpPr txBox="1"/>
              <p:nvPr/>
            </p:nvSpPr>
            <p:spPr>
              <a:xfrm>
                <a:off x="5267198" y="3568058"/>
                <a:ext cx="648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DF1EE3A-0F7A-9946-924E-1381625B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8" y="3568058"/>
                <a:ext cx="64809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4279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05F3264-34C7-9544-8E68-6CD60EC8D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r>
              <a:rPr lang="en-US" dirty="0"/>
              <a:t>What if there are collisions?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F9295F0-FD56-8046-B294-7642EBBA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767EB8-3B37-6140-BDEC-1DCFE020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9FBEA3-047D-F44B-92E0-BBC91630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DB61F90-5594-D643-8A60-7560C102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Techniques: peeling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="" xmlns:a16="http://schemas.microsoft.com/office/drawing/2014/main" id="{4B579DC9-C824-EB4D-8929-A18E9B39F134}"/>
                  </a:ext>
                </a:extLst>
              </p:cNvPr>
              <p:cNvSpPr/>
              <p:nvPr/>
            </p:nvSpPr>
            <p:spPr>
              <a:xfrm>
                <a:off x="2425741" y="2710605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4B579DC9-C824-EB4D-8929-A18E9B39F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741" y="2710605"/>
                <a:ext cx="504070" cy="432060"/>
              </a:xfrm>
              <a:prstGeom prst="roundRect">
                <a:avLst/>
              </a:prstGeom>
              <a:blipFill>
                <a:blip r:embed="rId2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="" xmlns:a16="http://schemas.microsoft.com/office/drawing/2014/main" id="{08665595-757F-594F-B55A-84B29EF07361}"/>
                  </a:ext>
                </a:extLst>
              </p:cNvPr>
              <p:cNvSpPr/>
              <p:nvPr/>
            </p:nvSpPr>
            <p:spPr>
              <a:xfrm>
                <a:off x="5924491" y="2710605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8665595-757F-594F-B55A-84B29EF07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491" y="2710605"/>
                <a:ext cx="504070" cy="432060"/>
              </a:xfrm>
              <a:prstGeom prst="roundRect">
                <a:avLst/>
              </a:prstGeom>
              <a:blipFill>
                <a:blip r:embed="rId3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="" xmlns:a16="http://schemas.microsoft.com/office/drawing/2014/main" id="{671DFAFB-840F-6042-B0B1-3A07AC1A6861}"/>
                  </a:ext>
                </a:extLst>
              </p:cNvPr>
              <p:cNvSpPr/>
              <p:nvPr/>
            </p:nvSpPr>
            <p:spPr>
              <a:xfrm>
                <a:off x="3825109" y="2716279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71DFAFB-840F-6042-B0B1-3A07AC1A6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109" y="2716279"/>
                <a:ext cx="504070" cy="432060"/>
              </a:xfrm>
              <a:prstGeom prst="roundRect">
                <a:avLst/>
              </a:prstGeom>
              <a:blipFill>
                <a:blip r:embed="rId4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="" xmlns:a16="http://schemas.microsoft.com/office/drawing/2014/main" id="{7B16182F-0194-9A49-BEFE-DAEC49B03F18}"/>
                  </a:ext>
                </a:extLst>
              </p:cNvPr>
              <p:cNvSpPr/>
              <p:nvPr/>
            </p:nvSpPr>
            <p:spPr>
              <a:xfrm>
                <a:off x="4524903" y="2711385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7B16182F-0194-9A49-BEFE-DAEC49B03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903" y="2711385"/>
                <a:ext cx="504070" cy="4320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="" xmlns:a16="http://schemas.microsoft.com/office/drawing/2014/main" id="{676B4056-549C-F548-954F-317085CA7B58}"/>
                  </a:ext>
                </a:extLst>
              </p:cNvPr>
              <p:cNvSpPr/>
              <p:nvPr/>
            </p:nvSpPr>
            <p:spPr>
              <a:xfrm>
                <a:off x="5224697" y="2711385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76B4056-549C-F548-954F-317085CA7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697" y="2711385"/>
                <a:ext cx="504070" cy="43206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="" xmlns:a16="http://schemas.microsoft.com/office/drawing/2014/main" id="{21BC3070-5E1C-624D-8EE1-4BA15675F314}"/>
                  </a:ext>
                </a:extLst>
              </p:cNvPr>
              <p:cNvSpPr/>
              <p:nvPr/>
            </p:nvSpPr>
            <p:spPr>
              <a:xfrm>
                <a:off x="3125315" y="2710605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21BC3070-5E1C-624D-8EE1-4BA15675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315" y="2710605"/>
                <a:ext cx="504070" cy="432060"/>
              </a:xfrm>
              <a:prstGeom prst="roundRect">
                <a:avLst/>
              </a:prstGeom>
              <a:blipFill>
                <a:blip r:embed="rId7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4C64E2CD-D5CF-604A-9ED4-E5EDDCD16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8230" y="4217701"/>
            <a:ext cx="942153" cy="9421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34EDD9A9-F513-644F-B71D-76190646A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910" y="4251450"/>
            <a:ext cx="942153" cy="94215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AEDFDE31-880F-2F40-ADC2-41F3E8D66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070" y="4251450"/>
            <a:ext cx="942153" cy="9421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E0DEC9E1-44F9-754E-B9E5-EAB338E2D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750" y="4251450"/>
            <a:ext cx="942153" cy="9421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9A41CB94-B63A-7B40-AFFD-B8FEAFAF9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590" y="4251450"/>
            <a:ext cx="942153" cy="94215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5DCDA992-54D7-C148-A98B-7D5A58463240}"/>
              </a:ext>
            </a:extLst>
          </p:cNvPr>
          <p:cNvCxnSpPr/>
          <p:nvPr/>
        </p:nvCxnSpPr>
        <p:spPr>
          <a:xfrm flipH="1">
            <a:off x="2123660" y="3142665"/>
            <a:ext cx="576080" cy="122246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06607498-E0BD-9D4D-A5F7-E2A75F6D990B}"/>
              </a:ext>
            </a:extLst>
          </p:cNvPr>
          <p:cNvCxnSpPr>
            <a:endCxn id="35" idx="0"/>
          </p:cNvCxnSpPr>
          <p:nvPr/>
        </p:nvCxnSpPr>
        <p:spPr>
          <a:xfrm>
            <a:off x="3419840" y="3142665"/>
            <a:ext cx="975147" cy="110878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A9440AE9-71B2-9A41-8BEA-21551917806E}"/>
              </a:ext>
            </a:extLst>
          </p:cNvPr>
          <p:cNvCxnSpPr>
            <a:stCxn id="24" idx="2"/>
          </p:cNvCxnSpPr>
          <p:nvPr/>
        </p:nvCxnSpPr>
        <p:spPr>
          <a:xfrm flipH="1">
            <a:off x="3246815" y="3148339"/>
            <a:ext cx="830329" cy="1216791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0452DFDE-1A04-4C45-BD4C-64D40EDFAD72}"/>
              </a:ext>
            </a:extLst>
          </p:cNvPr>
          <p:cNvCxnSpPr>
            <a:cxnSpLocks/>
          </p:cNvCxnSpPr>
          <p:nvPr/>
        </p:nvCxnSpPr>
        <p:spPr>
          <a:xfrm flipH="1">
            <a:off x="3297742" y="3142665"/>
            <a:ext cx="1503889" cy="122246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C674D78-E91D-7F46-825A-45DAF9BDC14B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503743" y="3149119"/>
            <a:ext cx="1195564" cy="106858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98CD36D8-4DF6-B342-B88E-53C7E1EA94F4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>
          <a:xfrm flipH="1">
            <a:off x="5547147" y="3142665"/>
            <a:ext cx="629379" cy="110878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0274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05F3264-34C7-9544-8E68-6CD60EC8D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r>
              <a:rPr lang="en-US" dirty="0"/>
              <a:t>What if there are collisions?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F9295F0-FD56-8046-B294-7642EBBA9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767EB8-3B37-6140-BDEC-1DCFE020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9FBEA3-047D-F44B-92E0-BBC91630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DB61F90-5594-D643-8A60-7560C102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Techniques: peeling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="" xmlns:a16="http://schemas.microsoft.com/office/drawing/2014/main" id="{4B579DC9-C824-EB4D-8929-A18E9B39F134}"/>
                  </a:ext>
                </a:extLst>
              </p:cNvPr>
              <p:cNvSpPr/>
              <p:nvPr/>
            </p:nvSpPr>
            <p:spPr>
              <a:xfrm>
                <a:off x="2425741" y="2710605"/>
                <a:ext cx="504070" cy="43206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4B579DC9-C824-EB4D-8929-A18E9B39F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741" y="2710605"/>
                <a:ext cx="504070" cy="432060"/>
              </a:xfrm>
              <a:prstGeom prst="roundRect">
                <a:avLst/>
              </a:prstGeom>
              <a:blipFill>
                <a:blip r:embed="rId2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="" xmlns:a16="http://schemas.microsoft.com/office/drawing/2014/main" id="{08665595-757F-594F-B55A-84B29EF07361}"/>
                  </a:ext>
                </a:extLst>
              </p:cNvPr>
              <p:cNvSpPr/>
              <p:nvPr/>
            </p:nvSpPr>
            <p:spPr>
              <a:xfrm>
                <a:off x="5924491" y="2710605"/>
                <a:ext cx="504070" cy="43206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8665595-757F-594F-B55A-84B29EF07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491" y="2710605"/>
                <a:ext cx="504070" cy="432060"/>
              </a:xfrm>
              <a:prstGeom prst="roundRect">
                <a:avLst/>
              </a:prstGeom>
              <a:blipFill>
                <a:blip r:embed="rId3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="" xmlns:a16="http://schemas.microsoft.com/office/drawing/2014/main" id="{671DFAFB-840F-6042-B0B1-3A07AC1A6861}"/>
                  </a:ext>
                </a:extLst>
              </p:cNvPr>
              <p:cNvSpPr/>
              <p:nvPr/>
            </p:nvSpPr>
            <p:spPr>
              <a:xfrm>
                <a:off x="3825109" y="2716279"/>
                <a:ext cx="504070" cy="43206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71DFAFB-840F-6042-B0B1-3A07AC1A6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109" y="2716279"/>
                <a:ext cx="504070" cy="432060"/>
              </a:xfrm>
              <a:prstGeom prst="roundRect">
                <a:avLst/>
              </a:prstGeom>
              <a:blipFill>
                <a:blip r:embed="rId4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="" xmlns:a16="http://schemas.microsoft.com/office/drawing/2014/main" id="{7B16182F-0194-9A49-BEFE-DAEC49B03F18}"/>
                  </a:ext>
                </a:extLst>
              </p:cNvPr>
              <p:cNvSpPr/>
              <p:nvPr/>
            </p:nvSpPr>
            <p:spPr>
              <a:xfrm>
                <a:off x="4524903" y="2711385"/>
                <a:ext cx="504070" cy="43206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7B16182F-0194-9A49-BEFE-DAEC49B03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903" y="2711385"/>
                <a:ext cx="504070" cy="4320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="" xmlns:a16="http://schemas.microsoft.com/office/drawing/2014/main" id="{676B4056-549C-F548-954F-317085CA7B58}"/>
                  </a:ext>
                </a:extLst>
              </p:cNvPr>
              <p:cNvSpPr/>
              <p:nvPr/>
            </p:nvSpPr>
            <p:spPr>
              <a:xfrm>
                <a:off x="5224697" y="2711385"/>
                <a:ext cx="504070" cy="43206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76B4056-549C-F548-954F-317085CA7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4697" y="2711385"/>
                <a:ext cx="504070" cy="43206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="" xmlns:a16="http://schemas.microsoft.com/office/drawing/2014/main" id="{21BC3070-5E1C-624D-8EE1-4BA15675F314}"/>
                  </a:ext>
                </a:extLst>
              </p:cNvPr>
              <p:cNvSpPr/>
              <p:nvPr/>
            </p:nvSpPr>
            <p:spPr>
              <a:xfrm>
                <a:off x="3125315" y="2710605"/>
                <a:ext cx="504070" cy="43206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21BC3070-5E1C-624D-8EE1-4BA15675F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315" y="2710605"/>
                <a:ext cx="504070" cy="432060"/>
              </a:xfrm>
              <a:prstGeom prst="roundRect">
                <a:avLst/>
              </a:prstGeom>
              <a:blipFill>
                <a:blip r:embed="rId7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4C64E2CD-D5CF-604A-9ED4-E5EDDCD16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8230" y="4217701"/>
            <a:ext cx="942153" cy="9421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34EDD9A9-F513-644F-B71D-76190646A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910" y="4251450"/>
            <a:ext cx="942153" cy="94215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AEDFDE31-880F-2F40-ADC2-41F3E8D66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070" y="4251450"/>
            <a:ext cx="942153" cy="9421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E0DEC9E1-44F9-754E-B9E5-EAB338E2D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750" y="4251450"/>
            <a:ext cx="942153" cy="9421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9A41CB94-B63A-7B40-AFFD-B8FEAFAF9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590" y="4251450"/>
            <a:ext cx="942153" cy="94215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="" xmlns:a16="http://schemas.microsoft.com/office/drawing/2014/main" id="{5DCDA992-54D7-C148-A98B-7D5A58463240}"/>
              </a:ext>
            </a:extLst>
          </p:cNvPr>
          <p:cNvCxnSpPr/>
          <p:nvPr/>
        </p:nvCxnSpPr>
        <p:spPr>
          <a:xfrm flipH="1">
            <a:off x="2123660" y="3142665"/>
            <a:ext cx="576080" cy="122246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="" xmlns:a16="http://schemas.microsoft.com/office/drawing/2014/main" id="{06607498-E0BD-9D4D-A5F7-E2A75F6D990B}"/>
              </a:ext>
            </a:extLst>
          </p:cNvPr>
          <p:cNvCxnSpPr>
            <a:endCxn id="35" idx="0"/>
          </p:cNvCxnSpPr>
          <p:nvPr/>
        </p:nvCxnSpPr>
        <p:spPr>
          <a:xfrm>
            <a:off x="3419840" y="3142665"/>
            <a:ext cx="975147" cy="110878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="" xmlns:a16="http://schemas.microsoft.com/office/drawing/2014/main" id="{A9440AE9-71B2-9A41-8BEA-21551917806E}"/>
              </a:ext>
            </a:extLst>
          </p:cNvPr>
          <p:cNvCxnSpPr>
            <a:stCxn id="24" idx="2"/>
          </p:cNvCxnSpPr>
          <p:nvPr/>
        </p:nvCxnSpPr>
        <p:spPr>
          <a:xfrm flipH="1">
            <a:off x="3246815" y="3148339"/>
            <a:ext cx="830329" cy="1216791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="" xmlns:a16="http://schemas.microsoft.com/office/drawing/2014/main" id="{0452DFDE-1A04-4C45-BD4C-64D40EDFAD72}"/>
              </a:ext>
            </a:extLst>
          </p:cNvPr>
          <p:cNvCxnSpPr>
            <a:cxnSpLocks/>
          </p:cNvCxnSpPr>
          <p:nvPr/>
        </p:nvCxnSpPr>
        <p:spPr>
          <a:xfrm flipH="1">
            <a:off x="3297742" y="3142665"/>
            <a:ext cx="1503889" cy="122246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3C674D78-E91D-7F46-825A-45DAF9BDC14B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503743" y="3149119"/>
            <a:ext cx="1195564" cy="106858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="" xmlns:a16="http://schemas.microsoft.com/office/drawing/2014/main" id="{98CD36D8-4DF6-B342-B88E-53C7E1EA94F4}"/>
              </a:ext>
            </a:extLst>
          </p:cNvPr>
          <p:cNvCxnSpPr>
            <a:cxnSpLocks/>
            <a:stCxn id="23" idx="2"/>
            <a:endCxn id="36" idx="0"/>
          </p:cNvCxnSpPr>
          <p:nvPr/>
        </p:nvCxnSpPr>
        <p:spPr>
          <a:xfrm flipH="1">
            <a:off x="5547147" y="3142665"/>
            <a:ext cx="629379" cy="110878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90838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A2ABE99-5456-2049-96C7-824A6CD83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there are collisions?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BAF4639-0F6F-134F-8B1A-30CF2958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CD26AE9-DE54-7640-A413-D406B3D6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4E2EF68-EDA9-994E-8661-56D9E8A50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145F23E7-AE5A-BA4A-A440-1A049FA5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Techniques: peeling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="" xmlns:a16="http://schemas.microsoft.com/office/drawing/2014/main" id="{2DE4A52C-F8FB-D245-9921-F706FC2B9FD9}"/>
                  </a:ext>
                </a:extLst>
              </p:cNvPr>
              <p:cNvSpPr/>
              <p:nvPr/>
            </p:nvSpPr>
            <p:spPr>
              <a:xfrm>
                <a:off x="2565154" y="3500230"/>
                <a:ext cx="504070" cy="43206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DE4A52C-F8FB-D245-9921-F706FC2B9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54" y="3500230"/>
                <a:ext cx="504070" cy="432060"/>
              </a:xfrm>
              <a:prstGeom prst="roundRect">
                <a:avLst/>
              </a:prstGeom>
              <a:blipFill>
                <a:blip r:embed="rId2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="" xmlns:a16="http://schemas.microsoft.com/office/drawing/2014/main" id="{8A938866-6AF5-A443-B014-552EC2032DFB}"/>
                  </a:ext>
                </a:extLst>
              </p:cNvPr>
              <p:cNvSpPr/>
              <p:nvPr/>
            </p:nvSpPr>
            <p:spPr>
              <a:xfrm>
                <a:off x="6063904" y="3500230"/>
                <a:ext cx="504070" cy="43206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A938866-6AF5-A443-B014-552EC2032D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904" y="3500230"/>
                <a:ext cx="504070" cy="43206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="" xmlns:a16="http://schemas.microsoft.com/office/drawing/2014/main" id="{2A4A5A57-E703-7649-8B29-F2B36E612253}"/>
                  </a:ext>
                </a:extLst>
              </p:cNvPr>
              <p:cNvSpPr/>
              <p:nvPr/>
            </p:nvSpPr>
            <p:spPr>
              <a:xfrm>
                <a:off x="3964522" y="3505904"/>
                <a:ext cx="504070" cy="43206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A4A5A57-E703-7649-8B29-F2B36E612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2" y="3505904"/>
                <a:ext cx="504070" cy="4320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="" xmlns:a16="http://schemas.microsoft.com/office/drawing/2014/main" id="{75C70E46-6401-5D49-BD57-026CE35F4F6E}"/>
                  </a:ext>
                </a:extLst>
              </p:cNvPr>
              <p:cNvSpPr/>
              <p:nvPr/>
            </p:nvSpPr>
            <p:spPr>
              <a:xfrm>
                <a:off x="4664316" y="3501010"/>
                <a:ext cx="504070" cy="43206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5C70E46-6401-5D49-BD57-026CE35F4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16" y="3501010"/>
                <a:ext cx="504070" cy="4320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="" xmlns:a16="http://schemas.microsoft.com/office/drawing/2014/main" id="{00A5CD4B-3661-0E49-A92B-040DD82584C1}"/>
                  </a:ext>
                </a:extLst>
              </p:cNvPr>
              <p:cNvSpPr/>
              <p:nvPr/>
            </p:nvSpPr>
            <p:spPr>
              <a:xfrm>
                <a:off x="5364110" y="3501010"/>
                <a:ext cx="504070" cy="43206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0A5CD4B-3661-0E49-A92B-040DD8258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110" y="3501010"/>
                <a:ext cx="504070" cy="432060"/>
              </a:xfrm>
              <a:prstGeom prst="roundRect">
                <a:avLst/>
              </a:prstGeom>
              <a:blipFill>
                <a:blip r:embed="rId6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="" xmlns:a16="http://schemas.microsoft.com/office/drawing/2014/main" id="{D8891EE1-D8DE-8D4A-B7AB-CF2F173AEEA3}"/>
                  </a:ext>
                </a:extLst>
              </p:cNvPr>
              <p:cNvSpPr/>
              <p:nvPr/>
            </p:nvSpPr>
            <p:spPr>
              <a:xfrm>
                <a:off x="3264728" y="3500230"/>
                <a:ext cx="504070" cy="43206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D8891EE1-D8DE-8D4A-B7AB-CF2F173AE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728" y="3500230"/>
                <a:ext cx="504070" cy="432060"/>
              </a:xfrm>
              <a:prstGeom prst="roundRect">
                <a:avLst/>
              </a:prstGeom>
              <a:blipFill>
                <a:blip r:embed="rId7"/>
                <a:stretch>
                  <a:fillRect b="-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="" xmlns:a16="http://schemas.microsoft.com/office/drawing/2014/main" id="{AA1B167F-1315-F840-9030-5AD659FFD257}"/>
                  </a:ext>
                </a:extLst>
              </p:cNvPr>
              <p:cNvSpPr/>
              <p:nvPr/>
            </p:nvSpPr>
            <p:spPr>
              <a:xfrm>
                <a:off x="2560704" y="2843984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AA1B167F-1315-F840-9030-5AD659FFD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04" y="2843984"/>
                <a:ext cx="504070" cy="432060"/>
              </a:xfrm>
              <a:prstGeom prst="roundRect">
                <a:avLst/>
              </a:prstGeom>
              <a:blipFill>
                <a:blip r:embed="rId8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="" xmlns:a16="http://schemas.microsoft.com/office/drawing/2014/main" id="{342AF4C7-2A83-0C44-A439-1F5A72BB0981}"/>
                  </a:ext>
                </a:extLst>
              </p:cNvPr>
              <p:cNvSpPr/>
              <p:nvPr/>
            </p:nvSpPr>
            <p:spPr>
              <a:xfrm>
                <a:off x="6059454" y="2843984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42AF4C7-2A83-0C44-A439-1F5A72BB0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454" y="2843984"/>
                <a:ext cx="504070" cy="432060"/>
              </a:xfrm>
              <a:prstGeom prst="roundRect">
                <a:avLst/>
              </a:prstGeom>
              <a:blipFill>
                <a:blip r:embed="rId9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="" xmlns:a16="http://schemas.microsoft.com/office/drawing/2014/main" id="{878B3BF5-314B-F34F-8219-7986263AE459}"/>
                  </a:ext>
                </a:extLst>
              </p:cNvPr>
              <p:cNvSpPr/>
              <p:nvPr/>
            </p:nvSpPr>
            <p:spPr>
              <a:xfrm>
                <a:off x="3960072" y="2849658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878B3BF5-314B-F34F-8219-7986263AE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072" y="2849658"/>
                <a:ext cx="504070" cy="432060"/>
              </a:xfrm>
              <a:prstGeom prst="roundRect">
                <a:avLst/>
              </a:prstGeom>
              <a:blipFill>
                <a:blip r:embed="rId10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>
                <a:extLst>
                  <a:ext uri="{FF2B5EF4-FFF2-40B4-BE49-F238E27FC236}">
                    <a16:creationId xmlns="" xmlns:a16="http://schemas.microsoft.com/office/drawing/2014/main" id="{40068497-4647-8D42-AD49-8EAE2CCF7677}"/>
                  </a:ext>
                </a:extLst>
              </p:cNvPr>
              <p:cNvSpPr/>
              <p:nvPr/>
            </p:nvSpPr>
            <p:spPr>
              <a:xfrm>
                <a:off x="4659866" y="2844764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40068497-4647-8D42-AD49-8EAE2CCF7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866" y="2844764"/>
                <a:ext cx="504070" cy="432060"/>
              </a:xfrm>
              <a:prstGeom prst="roundRect">
                <a:avLst/>
              </a:prstGeom>
              <a:blipFill>
                <a:blip r:embed="rId11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="" xmlns:a16="http://schemas.microsoft.com/office/drawing/2014/main" id="{09DB0BED-FAA0-2F44-9A7A-DDEB71C32685}"/>
                  </a:ext>
                </a:extLst>
              </p:cNvPr>
              <p:cNvSpPr/>
              <p:nvPr/>
            </p:nvSpPr>
            <p:spPr>
              <a:xfrm>
                <a:off x="5359660" y="2844764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9DB0BED-FAA0-2F44-9A7A-DDEB71C32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660" y="2844764"/>
                <a:ext cx="504070" cy="432060"/>
              </a:xfrm>
              <a:prstGeom prst="roundRect">
                <a:avLst/>
              </a:prstGeom>
              <a:blipFill>
                <a:blip r:embed="rId12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="" xmlns:a16="http://schemas.microsoft.com/office/drawing/2014/main" id="{9467C729-7F38-6C40-BA96-BA87D5D2F1B0}"/>
                  </a:ext>
                </a:extLst>
              </p:cNvPr>
              <p:cNvSpPr/>
              <p:nvPr/>
            </p:nvSpPr>
            <p:spPr>
              <a:xfrm>
                <a:off x="3260278" y="2843984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9467C729-7F38-6C40-BA96-BA87D5D2F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278" y="2843984"/>
                <a:ext cx="504070" cy="432060"/>
              </a:xfrm>
              <a:prstGeom prst="roundRect">
                <a:avLst/>
              </a:prstGeom>
              <a:blipFill>
                <a:blip r:embed="rId13"/>
                <a:stretch>
                  <a:fillRect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D66BF46B-A3F7-7A4A-A307-3DCC6CA3D97A}"/>
                  </a:ext>
                </a:extLst>
              </p:cNvPr>
              <p:cNvSpPr txBox="1"/>
              <p:nvPr/>
            </p:nvSpPr>
            <p:spPr>
              <a:xfrm>
                <a:off x="1941810" y="3531594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6BF46B-A3F7-7A4A-A307-3DCC6CA3D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10" y="3531594"/>
                <a:ext cx="42191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5CEB2D30-CB6A-A041-BAB5-608A5ECC08D8}"/>
              </a:ext>
            </a:extLst>
          </p:cNvPr>
          <p:cNvCxnSpPr/>
          <p:nvPr/>
        </p:nvCxnSpPr>
        <p:spPr>
          <a:xfrm>
            <a:off x="1941810" y="4077090"/>
            <a:ext cx="5078530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="" xmlns:a16="http://schemas.microsoft.com/office/drawing/2014/main" id="{07CF680F-DA37-684D-B583-AEF0B942B0C6}"/>
                  </a:ext>
                </a:extLst>
              </p:cNvPr>
              <p:cNvSpPr/>
              <p:nvPr/>
            </p:nvSpPr>
            <p:spPr>
              <a:xfrm>
                <a:off x="4681597" y="4781846"/>
                <a:ext cx="504070" cy="43206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07CF680F-DA37-684D-B583-AEF0B942B0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597" y="4781846"/>
                <a:ext cx="504070" cy="43206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="" xmlns:a16="http://schemas.microsoft.com/office/drawing/2014/main" id="{78E32ABA-F9FD-4147-8966-BFCE4D51358C}"/>
                  </a:ext>
                </a:extLst>
              </p:cNvPr>
              <p:cNvSpPr/>
              <p:nvPr/>
            </p:nvSpPr>
            <p:spPr>
              <a:xfrm>
                <a:off x="5415257" y="4781846"/>
                <a:ext cx="504070" cy="43206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8E32ABA-F9FD-4147-8966-BFCE4D513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257" y="4781846"/>
                <a:ext cx="504070" cy="432060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="" xmlns:a16="http://schemas.microsoft.com/office/drawing/2014/main" id="{A4A7DCBE-8406-304F-937B-3D88B55CA011}"/>
                  </a:ext>
                </a:extLst>
              </p:cNvPr>
              <p:cNvSpPr/>
              <p:nvPr/>
            </p:nvSpPr>
            <p:spPr>
              <a:xfrm>
                <a:off x="3964870" y="4756000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A4A7DCBE-8406-304F-937B-3D88B55CA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70" y="4756000"/>
                <a:ext cx="504070" cy="432060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75924CAE-3F0F-5941-8A34-CE6A70441B5F}"/>
              </a:ext>
            </a:extLst>
          </p:cNvPr>
          <p:cNvSpPr/>
          <p:nvPr/>
        </p:nvSpPr>
        <p:spPr>
          <a:xfrm>
            <a:off x="3512313" y="4200085"/>
            <a:ext cx="699794" cy="64809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="" xmlns:a16="http://schemas.microsoft.com/office/drawing/2014/main" id="{3FB68615-41B9-4341-AD4C-BF200B5F6E9C}"/>
                  </a:ext>
                </a:extLst>
              </p:cNvPr>
              <p:cNvSpPr/>
              <p:nvPr/>
            </p:nvSpPr>
            <p:spPr>
              <a:xfrm>
                <a:off x="3248143" y="4758826"/>
                <a:ext cx="504070" cy="43206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3FB68615-41B9-4341-AD4C-BF200B5F6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143" y="4758826"/>
                <a:ext cx="504070" cy="432060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8686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="" xmlns:a16="http://schemas.microsoft.com/office/drawing/2014/main" id="{5BDAF2E3-B6F1-D648-9879-CABC45DD6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5" y="1592714"/>
            <a:ext cx="3168440" cy="2112293"/>
          </a:xfr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9CDFC30-1714-9140-8C24-CF93BC70A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C3DAD46-BA4E-574B-9C6F-E78212C93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BD0A038-899F-604D-9AAA-6426F599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7E5B0B55-B639-574A-8166-D00C7EEC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076016F-5F27-C441-B5A0-09EB30C6D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3" y="3728886"/>
            <a:ext cx="3080052" cy="20533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1CBF320-64B2-2546-8B19-C11925A2F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65" y="1592714"/>
            <a:ext cx="3204259" cy="2136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6B748061-AC72-6549-8C93-D7540FC31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42" y="3766992"/>
            <a:ext cx="3150782" cy="21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209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2DA8A7B5-91E3-4C48-8A9B-87FFF50A4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60" y="1772770"/>
            <a:ext cx="4680957" cy="4210050"/>
          </a:xfrm>
        </p:spPr>
      </p:pic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7BFE490-7369-3547-A510-1519DBCB6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B466BF6-4837-A046-BF50-3F74963D6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81FECCC-5F37-3A4A-8982-FDD7A5D6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34710EFC-0290-9549-A074-0F56A029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22821626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0,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b="0" dirty="0"/>
                  <a:t> (integers modulo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)</a:t>
                </a:r>
              </a:p>
              <a:p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ℂ</m:t>
                    </m:r>
                  </m:oMath>
                </a14:m>
                <a:r>
                  <a:rPr lang="en-US" dirty="0"/>
                  <a:t> . The Fourier transform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ℂ</m:t>
                    </m:r>
                  </m:oMath>
                </a14:m>
                <a:r>
                  <a:rPr lang="en-US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ctrlPr>
                            <a:rPr lang="is-IS" b="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𝑖𝑓</m:t>
                              </m:r>
                              <m:f>
                                <m:fPr>
                                  <m:ctrlPr>
                                    <a:rPr lang="mr-IN" b="0" i="1" dirty="0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latin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,   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61950" lvl="1" indent="0">
                  <a:buNone/>
                </a:pPr>
                <a:r>
                  <a:rPr lang="en-US" dirty="0"/>
                  <a:t>	</a:t>
                </a:r>
              </a:p>
              <a:p>
                <a:r>
                  <a:rPr lang="en-US" dirty="0"/>
                  <a:t>What if we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sparse </a:t>
                </a:r>
                <a:r>
                  <a:rPr lang="en-US" dirty="0" err="1"/>
                  <a:t>i.e</a:t>
                </a:r>
                <a:r>
                  <a:rPr lang="en-US" dirty="0"/>
                  <a:t> there are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non zero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pPr marL="361950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8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Fourier transforms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96" t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9117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Computational and sampling complexities of the sparse Fourier transform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="" xmlns:a16="http://schemas.microsoft.com/office/drawing/2014/main" id="{5D8B6D19-CCE0-514B-B1BF-63007C4FD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t="33385" r="58675" b="16536"/>
          <a:stretch/>
        </p:blipFill>
        <p:spPr>
          <a:xfrm>
            <a:off x="1727605" y="1623160"/>
            <a:ext cx="5688790" cy="45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CD9B0A74-D940-2940-A956-818F8C12C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2024064"/>
                <a:ext cx="8496300" cy="421004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s-IS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𝑖𝑓</m:t>
                              </m:r>
                              <m:f>
                                <m:fPr>
                                  <m:ctrlPr>
                                    <a:rPr lang="mr-IN" i="1" dirty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 dirty="0"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s-IS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charset="0"/>
                                </a:rPr>
                                <m:t>𝑓𝑡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s-IS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dirty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s-IS" i="1" dirty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D9B0A74-D940-2940-A956-818F8C12C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2024064"/>
                <a:ext cx="8496300" cy="4210046"/>
              </a:xfrm>
              <a:blipFill>
                <a:blip r:embed="rId2"/>
                <a:stretch>
                  <a:fillRect l="-299" t="-22823" b="-39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D746C2C-D2D7-3D4D-9861-EE003E81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832F350-9A88-1A45-96F1-19780E93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099F7DF1-8C57-8F4D-8D57-A17C3000C2CB}"/>
              </a:ext>
            </a:extLst>
          </p:cNvPr>
          <p:cNvSpPr/>
          <p:nvPr/>
        </p:nvSpPr>
        <p:spPr>
          <a:xfrm>
            <a:off x="4355970" y="5229250"/>
            <a:ext cx="1296180" cy="720100"/>
          </a:xfrm>
          <a:prstGeom prst="round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128C433-436C-2043-814F-31797A4B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="" xmlns:a16="http://schemas.microsoft.com/office/drawing/2014/main" id="{18290A06-0C9C-4A46-B05D-705F02EAA0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Fourier transform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(Walsh-Hadamard transform)</a:t>
                </a: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18290A06-0C9C-4A46-B05D-705F02EAA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96"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9D478BCC-830E-9A43-9C08-DA17C0005D3F}"/>
                  </a:ext>
                </a:extLst>
              </p:cNvPr>
              <p:cNvSpPr txBox="1"/>
              <p:nvPr/>
            </p:nvSpPr>
            <p:spPr>
              <a:xfrm>
                <a:off x="6444260" y="3573020"/>
                <a:ext cx="2192395" cy="316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:=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478BCC-830E-9A43-9C08-DA17C0005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60" y="3573020"/>
                <a:ext cx="2192395" cy="316305"/>
              </a:xfrm>
              <a:prstGeom prst="rect">
                <a:avLst/>
              </a:prstGeom>
              <a:blipFill>
                <a:blip r:embed="rId4"/>
                <a:stretch>
                  <a:fillRect l="-1149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BB4488C1-16B6-0B48-A069-61E0E5252E8D}"/>
              </a:ext>
            </a:extLst>
          </p:cNvPr>
          <p:cNvCxnSpPr/>
          <p:nvPr/>
        </p:nvCxnSpPr>
        <p:spPr>
          <a:xfrm flipV="1">
            <a:off x="5652150" y="4005080"/>
            <a:ext cx="936130" cy="1188720"/>
          </a:xfrm>
          <a:prstGeom prst="straightConnector1">
            <a:avLst/>
          </a:prstGeom>
          <a:ln>
            <a:solidFill>
              <a:schemeClr val="accent2">
                <a:alpha val="46000"/>
              </a:schemeClr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517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84C640F0-D99F-2043-83A5-9DD077B09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noFill/>
            </p:spPr>
            <p:txBody>
              <a:bodyPr/>
              <a:lstStyle/>
              <a:p>
                <a:r>
                  <a:rPr lang="en-US" dirty="0"/>
                  <a:t>Cut 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=(0, 1, 1, 1, 0, 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C640F0-D99F-2043-83A5-9DD077B09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D77C26-DC69-7943-BB9F-D3147A60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A3893-BD44-1B48-9FF0-9709A2E5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1BB280B-D1A7-274B-B244-3E5E6660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F25242FA-7C86-4D4D-93F7-39949217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Cut functions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4199A9F-DD60-424F-9E12-A7C6C116AD29}"/>
              </a:ext>
            </a:extLst>
          </p:cNvPr>
          <p:cNvSpPr/>
          <p:nvPr/>
        </p:nvSpPr>
        <p:spPr>
          <a:xfrm>
            <a:off x="6012200" y="2060810"/>
            <a:ext cx="1080150" cy="216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1FCF4056-20F7-704F-B05A-B79BAD4543B8}"/>
              </a:ext>
            </a:extLst>
          </p:cNvPr>
          <p:cNvSpPr/>
          <p:nvPr/>
        </p:nvSpPr>
        <p:spPr>
          <a:xfrm>
            <a:off x="7549773" y="2060810"/>
            <a:ext cx="1080150" cy="216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CF67837-491E-894F-BC6C-B842D8213A49}"/>
              </a:ext>
            </a:extLst>
          </p:cNvPr>
          <p:cNvSpPr/>
          <p:nvPr/>
        </p:nvSpPr>
        <p:spPr>
          <a:xfrm>
            <a:off x="6228230" y="3230136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1173A7C-FC17-074C-BEDD-6B938BD1C336}"/>
              </a:ext>
            </a:extLst>
          </p:cNvPr>
          <p:cNvCxnSpPr>
            <a:cxnSpLocks/>
            <a:stCxn id="48" idx="6"/>
            <a:endCxn id="55" idx="2"/>
          </p:cNvCxnSpPr>
          <p:nvPr/>
        </p:nvCxnSpPr>
        <p:spPr>
          <a:xfrm>
            <a:off x="6541740" y="2378869"/>
            <a:ext cx="1537574" cy="55234"/>
          </a:xfrm>
          <a:prstGeom prst="line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B066F809-CF69-EE43-BABC-83B9F964C56A}"/>
              </a:ext>
            </a:extLst>
          </p:cNvPr>
          <p:cNvCxnSpPr>
            <a:cxnSpLocks/>
            <a:stCxn id="52" idx="6"/>
            <a:endCxn id="63" idx="2"/>
          </p:cNvCxnSpPr>
          <p:nvPr/>
        </p:nvCxnSpPr>
        <p:spPr>
          <a:xfrm flipV="1">
            <a:off x="6688813" y="3621312"/>
            <a:ext cx="1296311" cy="226918"/>
          </a:xfrm>
          <a:prstGeom prst="line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F793E225-36AD-254E-86AE-E1E80B800DEE}"/>
              </a:ext>
            </a:extLst>
          </p:cNvPr>
          <p:cNvCxnSpPr>
            <a:cxnSpLocks/>
            <a:stCxn id="12" idx="6"/>
            <a:endCxn id="57" idx="2"/>
          </p:cNvCxnSpPr>
          <p:nvPr/>
        </p:nvCxnSpPr>
        <p:spPr>
          <a:xfrm flipV="1">
            <a:off x="6492888" y="2932854"/>
            <a:ext cx="1359907" cy="427764"/>
          </a:xfrm>
          <a:prstGeom prst="line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97B7E554-7DC9-A548-8E99-2AB3D6A09657}"/>
              </a:ext>
            </a:extLst>
          </p:cNvPr>
          <p:cNvCxnSpPr>
            <a:cxnSpLocks/>
            <a:stCxn id="12" idx="0"/>
            <a:endCxn id="48" idx="4"/>
          </p:cNvCxnSpPr>
          <p:nvPr/>
        </p:nvCxnSpPr>
        <p:spPr>
          <a:xfrm flipV="1">
            <a:off x="6360559" y="2509350"/>
            <a:ext cx="48852" cy="720786"/>
          </a:xfrm>
          <a:prstGeom prst="line">
            <a:avLst/>
          </a:prstGeom>
          <a:ln w="25400" cap="sq">
            <a:solidFill>
              <a:schemeClr val="accent1">
                <a:lumMod val="60000"/>
                <a:lumOff val="4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AAE51130-8CD6-9A4C-A782-9AFA440A013A}"/>
              </a:ext>
            </a:extLst>
          </p:cNvPr>
          <p:cNvCxnSpPr>
            <a:cxnSpLocks/>
            <a:stCxn id="57" idx="0"/>
            <a:endCxn id="55" idx="3"/>
          </p:cNvCxnSpPr>
          <p:nvPr/>
        </p:nvCxnSpPr>
        <p:spPr>
          <a:xfrm flipV="1">
            <a:off x="7985124" y="2526367"/>
            <a:ext cx="132948" cy="276005"/>
          </a:xfrm>
          <a:prstGeom prst="line">
            <a:avLst/>
          </a:prstGeom>
          <a:ln w="25400" cap="sq">
            <a:solidFill>
              <a:schemeClr val="accent1">
                <a:lumMod val="60000"/>
                <a:lumOff val="4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C5190A39-D7F3-E34B-83AA-298D29ABE41C}"/>
                  </a:ext>
                </a:extLst>
              </p:cNvPr>
              <p:cNvSpPr txBox="1"/>
              <p:nvPr/>
            </p:nvSpPr>
            <p:spPr>
              <a:xfrm>
                <a:off x="5965255" y="4331986"/>
                <a:ext cx="1250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={2, 3, 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190A39-D7F3-E34B-83AA-298D29AB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255" y="4331986"/>
                <a:ext cx="1250983" cy="276999"/>
              </a:xfrm>
              <a:prstGeom prst="rect">
                <a:avLst/>
              </a:prstGeom>
              <a:blipFill>
                <a:blip r:embed="rId3"/>
                <a:stretch>
                  <a:fillRect l="-3030" r="-606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E940FBD6-F2FF-194F-B78F-05680194C5D9}"/>
                  </a:ext>
                </a:extLst>
              </p:cNvPr>
              <p:cNvSpPr txBox="1"/>
              <p:nvPr/>
            </p:nvSpPr>
            <p:spPr>
              <a:xfrm>
                <a:off x="7371423" y="4350533"/>
                <a:ext cx="15090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={1, 5, 6}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40FBD6-F2FF-194F-B78F-05680194C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423" y="4350533"/>
                <a:ext cx="1509066" cy="276999"/>
              </a:xfrm>
              <a:prstGeom prst="rect">
                <a:avLst/>
              </a:prstGeom>
              <a:blipFill>
                <a:blip r:embed="rId4"/>
                <a:stretch>
                  <a:fillRect l="-1667" r="-416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6962D40-B402-B240-B4DC-3FF1625830DA}"/>
              </a:ext>
            </a:extLst>
          </p:cNvPr>
          <p:cNvSpPr/>
          <p:nvPr/>
        </p:nvSpPr>
        <p:spPr>
          <a:xfrm>
            <a:off x="6277082" y="2248387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DD210F46-87A1-A348-B2C6-0CA131550E8B}"/>
              </a:ext>
            </a:extLst>
          </p:cNvPr>
          <p:cNvSpPr/>
          <p:nvPr/>
        </p:nvSpPr>
        <p:spPr>
          <a:xfrm>
            <a:off x="6424155" y="3717748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BA2711A7-E150-A449-AC20-BD890CEA75EA}"/>
              </a:ext>
            </a:extLst>
          </p:cNvPr>
          <p:cNvSpPr/>
          <p:nvPr/>
        </p:nvSpPr>
        <p:spPr>
          <a:xfrm>
            <a:off x="8079314" y="2303621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ADF4573D-23DC-FE47-AEBB-AF49D2BCD2F7}"/>
              </a:ext>
            </a:extLst>
          </p:cNvPr>
          <p:cNvSpPr/>
          <p:nvPr/>
        </p:nvSpPr>
        <p:spPr>
          <a:xfrm>
            <a:off x="7852795" y="2802372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86AFB-5930-9849-9594-299BAC8D87F9}"/>
              </a:ext>
            </a:extLst>
          </p:cNvPr>
          <p:cNvSpPr/>
          <p:nvPr/>
        </p:nvSpPr>
        <p:spPr>
          <a:xfrm>
            <a:off x="7985124" y="3490830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64436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84C640F0-D99F-2043-83A5-9DD077B09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Cut 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1, 0, 0, 0, 0)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C640F0-D99F-2043-83A5-9DD077B09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D77C26-DC69-7943-BB9F-D3147A60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A3893-BD44-1B48-9FF0-9709A2E5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1BB280B-D1A7-274B-B244-3E5E6660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F25242FA-7C86-4D4D-93F7-39949217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Cut functions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4199A9F-DD60-424F-9E12-A7C6C116AD29}"/>
              </a:ext>
            </a:extLst>
          </p:cNvPr>
          <p:cNvSpPr/>
          <p:nvPr/>
        </p:nvSpPr>
        <p:spPr>
          <a:xfrm>
            <a:off x="6012200" y="2060810"/>
            <a:ext cx="1080150" cy="216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1FCF4056-20F7-704F-B05A-B79BAD4543B8}"/>
              </a:ext>
            </a:extLst>
          </p:cNvPr>
          <p:cNvSpPr/>
          <p:nvPr/>
        </p:nvSpPr>
        <p:spPr>
          <a:xfrm>
            <a:off x="7549773" y="2060810"/>
            <a:ext cx="1080150" cy="216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CF67837-491E-894F-BC6C-B842D8213A49}"/>
              </a:ext>
            </a:extLst>
          </p:cNvPr>
          <p:cNvSpPr/>
          <p:nvPr/>
        </p:nvSpPr>
        <p:spPr>
          <a:xfrm>
            <a:off x="6228230" y="3230136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1173A7C-FC17-074C-BEDD-6B938BD1C336}"/>
              </a:ext>
            </a:extLst>
          </p:cNvPr>
          <p:cNvCxnSpPr>
            <a:cxnSpLocks/>
            <a:stCxn id="48" idx="6"/>
            <a:endCxn id="55" idx="2"/>
          </p:cNvCxnSpPr>
          <p:nvPr/>
        </p:nvCxnSpPr>
        <p:spPr>
          <a:xfrm>
            <a:off x="6541740" y="2378869"/>
            <a:ext cx="1537574" cy="55234"/>
          </a:xfrm>
          <a:prstGeom prst="line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C5190A39-D7F3-E34B-83AA-298D29ABE41C}"/>
                  </a:ext>
                </a:extLst>
              </p:cNvPr>
              <p:cNvSpPr txBox="1"/>
              <p:nvPr/>
            </p:nvSpPr>
            <p:spPr>
              <a:xfrm>
                <a:off x="5965255" y="4331986"/>
                <a:ext cx="1250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={2, 3, 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190A39-D7F3-E34B-83AA-298D29AB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255" y="4331986"/>
                <a:ext cx="1250983" cy="276999"/>
              </a:xfrm>
              <a:prstGeom prst="rect">
                <a:avLst/>
              </a:prstGeom>
              <a:blipFill>
                <a:blip r:embed="rId3"/>
                <a:stretch>
                  <a:fillRect l="-3030" r="-606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E940FBD6-F2FF-194F-B78F-05680194C5D9}"/>
                  </a:ext>
                </a:extLst>
              </p:cNvPr>
              <p:cNvSpPr txBox="1"/>
              <p:nvPr/>
            </p:nvSpPr>
            <p:spPr>
              <a:xfrm>
                <a:off x="7371423" y="4350533"/>
                <a:ext cx="15090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={1, 5, 6}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40FBD6-F2FF-194F-B78F-05680194C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423" y="4350533"/>
                <a:ext cx="1509066" cy="276999"/>
              </a:xfrm>
              <a:prstGeom prst="rect">
                <a:avLst/>
              </a:prstGeom>
              <a:blipFill>
                <a:blip r:embed="rId4"/>
                <a:stretch>
                  <a:fillRect l="-1667" r="-416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6962D40-B402-B240-B4DC-3FF1625830DA}"/>
              </a:ext>
            </a:extLst>
          </p:cNvPr>
          <p:cNvSpPr/>
          <p:nvPr/>
        </p:nvSpPr>
        <p:spPr>
          <a:xfrm>
            <a:off x="6277082" y="2248387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DD210F46-87A1-A348-B2C6-0CA131550E8B}"/>
              </a:ext>
            </a:extLst>
          </p:cNvPr>
          <p:cNvSpPr/>
          <p:nvPr/>
        </p:nvSpPr>
        <p:spPr>
          <a:xfrm>
            <a:off x="6424155" y="3717748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BA2711A7-E150-A449-AC20-BD890CEA75EA}"/>
              </a:ext>
            </a:extLst>
          </p:cNvPr>
          <p:cNvSpPr/>
          <p:nvPr/>
        </p:nvSpPr>
        <p:spPr>
          <a:xfrm>
            <a:off x="8079314" y="2303621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ADF4573D-23DC-FE47-AEBB-AF49D2BCD2F7}"/>
              </a:ext>
            </a:extLst>
          </p:cNvPr>
          <p:cNvSpPr/>
          <p:nvPr/>
        </p:nvSpPr>
        <p:spPr>
          <a:xfrm>
            <a:off x="7852795" y="2802372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86AFB-5930-9849-9594-299BAC8D87F9}"/>
              </a:ext>
            </a:extLst>
          </p:cNvPr>
          <p:cNvSpPr/>
          <p:nvPr/>
        </p:nvSpPr>
        <p:spPr>
          <a:xfrm>
            <a:off x="7985124" y="3490830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3F9457D6-76E5-524B-8DF0-84C34FA87FDC}"/>
                  </a:ext>
                </a:extLst>
              </p:cNvPr>
              <p:cNvSpPr txBox="1"/>
              <p:nvPr/>
            </p:nvSpPr>
            <p:spPr>
              <a:xfrm>
                <a:off x="6995738" y="204191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F9457D6-76E5-524B-8DF0-84C34FA8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38" y="2041918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47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84C640F0-D99F-2043-83A5-9DD077B09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Cut 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1, 0, 0, 0, 0)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C640F0-D99F-2043-83A5-9DD077B09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D77C26-DC69-7943-BB9F-D3147A60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A3893-BD44-1B48-9FF0-9709A2E5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1BB280B-D1A7-274B-B244-3E5E6660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F25242FA-7C86-4D4D-93F7-39949217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Cut functions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4199A9F-DD60-424F-9E12-A7C6C116AD29}"/>
              </a:ext>
            </a:extLst>
          </p:cNvPr>
          <p:cNvSpPr/>
          <p:nvPr/>
        </p:nvSpPr>
        <p:spPr>
          <a:xfrm>
            <a:off x="6012200" y="2060810"/>
            <a:ext cx="1080150" cy="216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1FCF4056-20F7-704F-B05A-B79BAD4543B8}"/>
              </a:ext>
            </a:extLst>
          </p:cNvPr>
          <p:cNvSpPr/>
          <p:nvPr/>
        </p:nvSpPr>
        <p:spPr>
          <a:xfrm>
            <a:off x="7549773" y="2060810"/>
            <a:ext cx="1080150" cy="216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CF67837-491E-894F-BC6C-B842D8213A49}"/>
              </a:ext>
            </a:extLst>
          </p:cNvPr>
          <p:cNvSpPr/>
          <p:nvPr/>
        </p:nvSpPr>
        <p:spPr>
          <a:xfrm>
            <a:off x="6292379" y="3586600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1173A7C-FC17-074C-BEDD-6B938BD1C336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8125956" y="2594924"/>
            <a:ext cx="85687" cy="560327"/>
          </a:xfrm>
          <a:prstGeom prst="line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C5190A39-D7F3-E34B-83AA-298D29ABE41C}"/>
                  </a:ext>
                </a:extLst>
              </p:cNvPr>
              <p:cNvSpPr txBox="1"/>
              <p:nvPr/>
            </p:nvSpPr>
            <p:spPr>
              <a:xfrm>
                <a:off x="5965255" y="4331986"/>
                <a:ext cx="12509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={5, 6, 3}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190A39-D7F3-E34B-83AA-298D29AB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255" y="4331986"/>
                <a:ext cx="1250983" cy="276999"/>
              </a:xfrm>
              <a:prstGeom prst="rect">
                <a:avLst/>
              </a:prstGeom>
              <a:blipFill>
                <a:blip r:embed="rId3"/>
                <a:stretch>
                  <a:fillRect l="-3030" r="-606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E940FBD6-F2FF-194F-B78F-05680194C5D9}"/>
                  </a:ext>
                </a:extLst>
              </p:cNvPr>
              <p:cNvSpPr txBox="1"/>
              <p:nvPr/>
            </p:nvSpPr>
            <p:spPr>
              <a:xfrm>
                <a:off x="7371423" y="4350533"/>
                <a:ext cx="1509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={1, 2, 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40FBD6-F2FF-194F-B78F-05680194C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423" y="4350533"/>
                <a:ext cx="1509067" cy="276999"/>
              </a:xfrm>
              <a:prstGeom prst="rect">
                <a:avLst/>
              </a:prstGeom>
              <a:blipFill>
                <a:blip r:embed="rId4"/>
                <a:stretch>
                  <a:fillRect l="-1667" r="-4167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6962D40-B402-B240-B4DC-3FF1625830DA}"/>
              </a:ext>
            </a:extLst>
          </p:cNvPr>
          <p:cNvSpPr/>
          <p:nvPr/>
        </p:nvSpPr>
        <p:spPr>
          <a:xfrm>
            <a:off x="7993627" y="3155251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DD210F46-87A1-A348-B2C6-0CA131550E8B}"/>
              </a:ext>
            </a:extLst>
          </p:cNvPr>
          <p:cNvSpPr/>
          <p:nvPr/>
        </p:nvSpPr>
        <p:spPr>
          <a:xfrm>
            <a:off x="7858136" y="3717082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BA2711A7-E150-A449-AC20-BD890CEA75EA}"/>
              </a:ext>
            </a:extLst>
          </p:cNvPr>
          <p:cNvSpPr/>
          <p:nvPr/>
        </p:nvSpPr>
        <p:spPr>
          <a:xfrm>
            <a:off x="8079314" y="2303621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ADF4573D-23DC-FE47-AEBB-AF49D2BCD2F7}"/>
              </a:ext>
            </a:extLst>
          </p:cNvPr>
          <p:cNvSpPr/>
          <p:nvPr/>
        </p:nvSpPr>
        <p:spPr>
          <a:xfrm>
            <a:off x="6413022" y="2464443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86AFB-5930-9849-9594-299BAC8D87F9}"/>
              </a:ext>
            </a:extLst>
          </p:cNvPr>
          <p:cNvSpPr/>
          <p:nvPr/>
        </p:nvSpPr>
        <p:spPr>
          <a:xfrm>
            <a:off x="6545351" y="2993890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="" xmlns:a16="http://schemas.microsoft.com/office/drawing/2014/main" id="{3F9457D6-76E5-524B-8DF0-84C34FA87FDC}"/>
                  </a:ext>
                </a:extLst>
              </p:cNvPr>
              <p:cNvSpPr txBox="1"/>
              <p:nvPr/>
            </p:nvSpPr>
            <p:spPr>
              <a:xfrm>
                <a:off x="7858136" y="265460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F9457D6-76E5-524B-8DF0-84C34FA8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36" y="2654608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2173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id="{84C640F0-D99F-2043-83A5-9DD077B090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Cut functions: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6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 1, 0, 0, 0, 0)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4C640F0-D99F-2043-83A5-9DD077B090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9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D77C26-DC69-7943-BB9F-D3147A60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23.08.2019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A3893-BD44-1B48-9FF0-9709A2E5A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Andisheh Amrollahi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1BB280B-D1A7-274B-B244-3E5E6660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F25242FA-7C86-4D4D-93F7-39949217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Cut functions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E4199A9F-DD60-424F-9E12-A7C6C116AD29}"/>
              </a:ext>
            </a:extLst>
          </p:cNvPr>
          <p:cNvSpPr/>
          <p:nvPr/>
        </p:nvSpPr>
        <p:spPr>
          <a:xfrm>
            <a:off x="6012200" y="2060810"/>
            <a:ext cx="1080150" cy="216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1FCF4056-20F7-704F-B05A-B79BAD4543B8}"/>
              </a:ext>
            </a:extLst>
          </p:cNvPr>
          <p:cNvSpPr/>
          <p:nvPr/>
        </p:nvSpPr>
        <p:spPr>
          <a:xfrm>
            <a:off x="7549773" y="2060810"/>
            <a:ext cx="1080150" cy="216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CCF67837-491E-894F-BC6C-B842D8213A49}"/>
              </a:ext>
            </a:extLst>
          </p:cNvPr>
          <p:cNvSpPr/>
          <p:nvPr/>
        </p:nvSpPr>
        <p:spPr>
          <a:xfrm>
            <a:off x="6292379" y="3586600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D1173A7C-FC17-074C-BEDD-6B938BD1C336}"/>
              </a:ext>
            </a:extLst>
          </p:cNvPr>
          <p:cNvCxnSpPr>
            <a:cxnSpLocks/>
            <a:endCxn id="57" idx="4"/>
          </p:cNvCxnSpPr>
          <p:nvPr/>
        </p:nvCxnSpPr>
        <p:spPr>
          <a:xfrm flipH="1" flipV="1">
            <a:off x="6545351" y="2681823"/>
            <a:ext cx="132330" cy="296590"/>
          </a:xfrm>
          <a:prstGeom prst="line">
            <a:avLst/>
          </a:prstGeom>
          <a:ln w="25400" cap="sq">
            <a:solidFill>
              <a:srgbClr val="00B05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C5190A39-D7F3-E34B-83AA-298D29ABE41C}"/>
                  </a:ext>
                </a:extLst>
              </p:cNvPr>
              <p:cNvSpPr txBox="1"/>
              <p:nvPr/>
            </p:nvSpPr>
            <p:spPr>
              <a:xfrm>
                <a:off x="5812458" y="4330148"/>
                <a:ext cx="1465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={1, 2, 3, 4}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5190A39-D7F3-E34B-83AA-298D29AB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458" y="4330148"/>
                <a:ext cx="1465786" cy="276999"/>
              </a:xfrm>
              <a:prstGeom prst="rect">
                <a:avLst/>
              </a:prstGeom>
              <a:blipFill>
                <a:blip r:embed="rId3"/>
                <a:stretch>
                  <a:fillRect l="-2586" r="-431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E940FBD6-F2FF-194F-B78F-05680194C5D9}"/>
                  </a:ext>
                </a:extLst>
              </p:cNvPr>
              <p:cNvSpPr txBox="1"/>
              <p:nvPr/>
            </p:nvSpPr>
            <p:spPr>
              <a:xfrm>
                <a:off x="7514323" y="4346558"/>
                <a:ext cx="12942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={5, 6}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940FBD6-F2FF-194F-B78F-05680194C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323" y="4346558"/>
                <a:ext cx="1294264" cy="276999"/>
              </a:xfrm>
              <a:prstGeom prst="rect">
                <a:avLst/>
              </a:prstGeom>
              <a:blipFill>
                <a:blip r:embed="rId4"/>
                <a:stretch>
                  <a:fillRect l="-2913" r="-485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="" xmlns:a16="http://schemas.microsoft.com/office/drawing/2014/main" id="{D6962D40-B402-B240-B4DC-3FF1625830DA}"/>
              </a:ext>
            </a:extLst>
          </p:cNvPr>
          <p:cNvSpPr/>
          <p:nvPr/>
        </p:nvSpPr>
        <p:spPr>
          <a:xfrm>
            <a:off x="7993627" y="3155251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DD210F46-87A1-A348-B2C6-0CA131550E8B}"/>
              </a:ext>
            </a:extLst>
          </p:cNvPr>
          <p:cNvSpPr/>
          <p:nvPr/>
        </p:nvSpPr>
        <p:spPr>
          <a:xfrm>
            <a:off x="6191095" y="3170583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BA2711A7-E150-A449-AC20-BD890CEA75EA}"/>
              </a:ext>
            </a:extLst>
          </p:cNvPr>
          <p:cNvSpPr/>
          <p:nvPr/>
        </p:nvSpPr>
        <p:spPr>
          <a:xfrm>
            <a:off x="8079314" y="2303621"/>
            <a:ext cx="264658" cy="2609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ADF4573D-23DC-FE47-AEBB-AF49D2BCD2F7}"/>
              </a:ext>
            </a:extLst>
          </p:cNvPr>
          <p:cNvSpPr/>
          <p:nvPr/>
        </p:nvSpPr>
        <p:spPr>
          <a:xfrm>
            <a:off x="6413022" y="2420860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="" xmlns:a16="http://schemas.microsoft.com/office/drawing/2014/main" id="{0CB86AFB-5930-9849-9594-299BAC8D87F9}"/>
              </a:ext>
            </a:extLst>
          </p:cNvPr>
          <p:cNvSpPr/>
          <p:nvPr/>
        </p:nvSpPr>
        <p:spPr>
          <a:xfrm>
            <a:off x="6545351" y="2993890"/>
            <a:ext cx="264658" cy="2609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15FC441B-F869-7245-90C3-C505C53345BB}"/>
                  </a:ext>
                </a:extLst>
              </p:cNvPr>
              <p:cNvSpPr txBox="1"/>
              <p:nvPr/>
            </p:nvSpPr>
            <p:spPr>
              <a:xfrm>
                <a:off x="6552275" y="2534465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FC441B-F869-7245-90C3-C505C533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275" y="2534465"/>
                <a:ext cx="3676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2896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Andisheh-Presentation" id="{53E21271-6A42-454F-B866-CD9ED00666F3}" vid="{5BF7770E-C8E1-FB41-952A-ABA45A8DBA0F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Andisheh-Presentation" id="{53E21271-6A42-454F-B866-CD9ED00666F3}" vid="{26B157BA-761F-D24F-889E-E31607A175B0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Andisheh-Presentation" id="{53E21271-6A42-454F-B866-CD9ED00666F3}" vid="{73F46023-4C1F-1D4F-B97C-8F147721133D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Andisheh-Presentation" id="{53E21271-6A42-454F-B866-CD9ED00666F3}" vid="{E4B30D19-588E-7F48-810E-720CE1BF08C3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Andisheh-Presentation" id="{53E21271-6A42-454F-B866-CD9ED00666F3}" vid="{D731D784-EF55-874E-A950-7F6FF21AFF79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Andisheh-Presentation" id="{53E21271-6A42-454F-B866-CD9ED00666F3}" vid="{CCE7B5A2-CF92-454F-A5A5-CE15DCAC3B40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Andisheh-Presentation" id="{53E21271-6A42-454F-B866-CD9ED00666F3}" vid="{FD89E136-F15E-1843-BA03-1F133A2B89AC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Andisheh-Presentation" id="{53E21271-6A42-454F-B866-CD9ED00666F3}" vid="{0CF26BC0-9013-5143-8C01-37C14DA43F67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Andisheh-Presentation" id="{53E21271-6A42-454F-B866-CD9ED00666F3}" vid="{F9D1D926-2882-FD4A-806C-6D3E59E96C4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Andisheh-Presentation-3</Template>
  <TotalTime>25</TotalTime>
  <Words>2036</Words>
  <Application>Microsoft Macintosh PowerPoint</Application>
  <PresentationFormat>On-screen Show (4:3)</PresentationFormat>
  <Paragraphs>402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Cambria Math</vt:lpstr>
      <vt:lpstr>Mangal</vt:lpstr>
      <vt:lpstr>Wingdings</vt:lpstr>
      <vt:lpstr>Arial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Efficiently Learning Fourier-Sparse Set Functions</vt:lpstr>
      <vt:lpstr>Motivation</vt:lpstr>
      <vt:lpstr>Fourier transforms on Z_N</vt:lpstr>
      <vt:lpstr>Computational and sampling complexities of the sparse Fourier transform</vt:lpstr>
      <vt:lpstr>Fourier transform on Z_2^n  (Walsh-Hadamard transform)</vt:lpstr>
      <vt:lpstr>Examples: Cut functions</vt:lpstr>
      <vt:lpstr>Examples: Cut functions</vt:lpstr>
      <vt:lpstr>Examples: Cut functions</vt:lpstr>
      <vt:lpstr>Examples: Cut functions</vt:lpstr>
      <vt:lpstr>Examples: Cut functions</vt:lpstr>
      <vt:lpstr>Examples: Decision trees</vt:lpstr>
      <vt:lpstr>Examples: Decision trees</vt:lpstr>
      <vt:lpstr>Examples: Decision trees</vt:lpstr>
      <vt:lpstr>Examples: Other</vt:lpstr>
      <vt:lpstr>Results: exactly sparse</vt:lpstr>
      <vt:lpstr>Results: approximately sparse</vt:lpstr>
      <vt:lpstr>Techniques: hashing</vt:lpstr>
      <vt:lpstr>Techniques: hashing</vt:lpstr>
      <vt:lpstr>Techniques: hashing</vt:lpstr>
      <vt:lpstr>Techniques: Compressive Sensing over finite fields</vt:lpstr>
      <vt:lpstr>Techniques: peeling</vt:lpstr>
      <vt:lpstr>Techniques: peeling</vt:lpstr>
      <vt:lpstr>Techniques: peeling</vt:lpstr>
      <vt:lpstr>Experiments</vt:lpstr>
      <vt:lpstr>Experiments</vt:lpstr>
    </vt:vector>
  </TitlesOfParts>
  <Company/>
  <LinksUpToDate>false</LinksUpToDate>
  <SharedDoc>false</SharedDoc>
  <HyperlinkBase/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Efficiently Learning Fourier-Sparse Set Functions</dc:title>
  <dc:creator>Microsoft Office User</dc:creator>
  <cp:lastModifiedBy>Microsoft Office User</cp:lastModifiedBy>
  <cp:revision>2</cp:revision>
  <cp:lastPrinted>2019-10-25T09:23:36Z</cp:lastPrinted>
  <dcterms:created xsi:type="dcterms:W3CDTF">2019-08-22T21:44:33Z</dcterms:created>
  <dcterms:modified xsi:type="dcterms:W3CDTF">2019-10-25T09:23:43Z</dcterms:modified>
</cp:coreProperties>
</file>